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94" r:id="rId2"/>
    <p:sldId id="256" r:id="rId3"/>
    <p:sldId id="257" r:id="rId4"/>
    <p:sldId id="258" r:id="rId5"/>
    <p:sldId id="260" r:id="rId6"/>
    <p:sldId id="261" r:id="rId7"/>
    <p:sldId id="259" r:id="rId8"/>
    <p:sldId id="262" r:id="rId9"/>
    <p:sldId id="286" r:id="rId10"/>
    <p:sldId id="287" r:id="rId11"/>
    <p:sldId id="288" r:id="rId12"/>
    <p:sldId id="263" r:id="rId13"/>
    <p:sldId id="264" r:id="rId14"/>
    <p:sldId id="265" r:id="rId15"/>
    <p:sldId id="266" r:id="rId16"/>
    <p:sldId id="267" r:id="rId17"/>
    <p:sldId id="268" r:id="rId18"/>
    <p:sldId id="269" r:id="rId19"/>
    <p:sldId id="270" r:id="rId20"/>
    <p:sldId id="272" r:id="rId21"/>
    <p:sldId id="271" r:id="rId22"/>
    <p:sldId id="273" r:id="rId23"/>
    <p:sldId id="274" r:id="rId24"/>
    <p:sldId id="275" r:id="rId25"/>
    <p:sldId id="276" r:id="rId26"/>
    <p:sldId id="277" r:id="rId27"/>
    <p:sldId id="278" r:id="rId28"/>
    <p:sldId id="279" r:id="rId29"/>
    <p:sldId id="280" r:id="rId30"/>
    <p:sldId id="284" r:id="rId31"/>
    <p:sldId id="285" r:id="rId32"/>
    <p:sldId id="289" r:id="rId33"/>
    <p:sldId id="290" r:id="rId34"/>
    <p:sldId id="291" r:id="rId35"/>
    <p:sldId id="292" r:id="rId36"/>
    <p:sldId id="293" r:id="rId37"/>
    <p:sldId id="281" r:id="rId38"/>
    <p:sldId id="28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9462EF3-3C4F-43EE-ACEE-D4B806740EA3}" type="datetimeFigureOut">
              <a:rPr lang="en-US" dirty="0"/>
              <a:pPr/>
              <a:t>6/24/2025</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dirty="0"/>
              <a:t>
              </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6343B39-165A-4B68-AA5C-581F5336313C}" type="datetimeFigureOut">
              <a:rPr lang="en-US" dirty="0"/>
              <a:t>6/24/2025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942C8C57-33F9-4259-AC4F-0E3F5BEC9B94}" type="datetimeFigureOut">
              <a:rPr lang="en-US" dirty="0"/>
              <a:t>6/24/2025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smtClean="0"/>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748772B-8FA2-401F-A0A1-A59855EDBC3E}" type="datetimeFigureOut">
              <a:rPr lang="en-US" dirty="0"/>
              <a:t>6/24/2025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DD5BDE-5A90-4611-82E9-0FC5746D30C5}" type="datetimeFigureOut">
              <a:rPr lang="en-US" dirty="0"/>
              <a:t>6/24/2025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ADDA17D-0BEA-4E76-A7FC-F7C188BC48D1}" type="datetimeFigureOut">
              <a:rPr lang="en-US" dirty="0"/>
              <a:t>6/24/2025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909AC7D-18CA-4236-82B9-D75EB1D66EAE}" type="datetimeFigureOut">
              <a:rPr lang="en-US" dirty="0"/>
              <a:t>6/24/2025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dirty="0"/>
              <a:t>6/24/2025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dirty="0"/>
              <a:t>6/24/2025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dirty="0"/>
              <a:t>6/24/2025</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9472EB-AC54-4713-BFC2-BEB621108C63}" type="datetimeFigureOut">
              <a:rPr lang="en-US" dirty="0"/>
              <a:t>6/24/2025</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dirty="0"/>
              <a:t>6/24/2025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dirty="0"/>
              <a:t>6/24/2025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dirty="0"/>
              <a:t>6/24/2025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dirty="0"/>
              <a:t>6/24/2025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6ED06B6-C816-4861-964D-15A98395707D}" type="datetimeFigureOut">
              <a:rPr lang="en-US" dirty="0"/>
              <a:t>6/24/2025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0B1A8AB-EA7C-4B1B-9D73-E2551851FABE}" type="datetimeFigureOut">
              <a:rPr lang="en-US" dirty="0"/>
              <a:t>6/24/2025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90786BE5-D2A3-4BF0-8B30-D7403E61B3DC}" type="datetimeFigureOut">
              <a:rPr lang="en-US" dirty="0"/>
              <a:t>6/24/2025</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dirty="0"/>
              <a:t>
              </a:t>
            </a: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57" y="406408"/>
            <a:ext cx="12193057" cy="7895004"/>
          </a:xfrm>
          <a:prstGeom prst="rect">
            <a:avLst/>
          </a:prstGeom>
        </p:spPr>
      </p:pic>
    </p:spTree>
    <p:extLst>
      <p:ext uri="{BB962C8B-B14F-4D97-AF65-F5344CB8AC3E}">
        <p14:creationId xmlns:p14="http://schemas.microsoft.com/office/powerpoint/2010/main" val="2983474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0361" y="2330231"/>
            <a:ext cx="10543060" cy="4406900"/>
          </a:xfrm>
        </p:spPr>
        <p:txBody>
          <a:bodyPr>
            <a:normAutofit fontScale="77500" lnSpcReduction="20000"/>
          </a:bodyPr>
          <a:lstStyle/>
          <a:p>
            <a:pPr marL="0" indent="0" algn="r" rtl="1">
              <a:lnSpc>
                <a:spcPct val="160000"/>
              </a:lnSpc>
              <a:buNone/>
            </a:pPr>
            <a:r>
              <a:rPr lang="fa-IR" sz="2500" b="1" dirty="0" smtClean="0">
                <a:solidFill>
                  <a:prstClr val="black"/>
                </a:solidFill>
                <a:cs typeface="B Titr" panose="00000700000000000000" pitchFamily="2" charset="-78"/>
              </a:rPr>
              <a:t>* زمانی </a:t>
            </a:r>
            <a:r>
              <a:rPr lang="fa-IR" sz="2500" b="1" dirty="0">
                <a:solidFill>
                  <a:prstClr val="black"/>
                </a:solidFill>
                <a:cs typeface="B Titr" panose="00000700000000000000" pitchFamily="2" charset="-78"/>
              </a:rPr>
              <a:t>که پنیر و شیر همراه غذاهای کاریوژنیک مصرف شوند به خنثی سازی اسید تولید شده توسط غذاهای کاریوژنیک کمک می کند. </a:t>
            </a:r>
            <a:r>
              <a:rPr lang="fa-IR" sz="2500" b="1" dirty="0">
                <a:solidFill>
                  <a:prstClr val="black"/>
                </a:solidFill>
                <a:cs typeface="B Titr" panose="00000700000000000000" pitchFamily="2" charset="-78"/>
              </a:rPr>
              <a:t>بدلیل وجود اجزای ضد پوسیدگی در پنیر مصرف آن همراه کربوهیدرات های تخمیر پذیر مانند دسر در پایان وعده غذایی می تواند در کاهش کاریوژنیسیته آن وعده و دسر موثر باشد. </a:t>
            </a:r>
          </a:p>
          <a:p>
            <a:pPr marL="0" indent="0" algn="r" rtl="1">
              <a:lnSpc>
                <a:spcPct val="160000"/>
              </a:lnSpc>
              <a:buNone/>
            </a:pPr>
            <a:r>
              <a:rPr lang="fa-IR" sz="2500" b="1" dirty="0" smtClean="0">
                <a:solidFill>
                  <a:prstClr val="black"/>
                </a:solidFill>
                <a:cs typeface="B Titr" panose="00000700000000000000" pitchFamily="2" charset="-78"/>
              </a:rPr>
              <a:t>* مغزهای </a:t>
            </a:r>
            <a:r>
              <a:rPr lang="fa-IR" sz="2500" b="1" dirty="0">
                <a:solidFill>
                  <a:prstClr val="black"/>
                </a:solidFill>
                <a:cs typeface="B Titr" panose="00000700000000000000" pitchFamily="2" charset="-78"/>
              </a:rPr>
              <a:t>گیاهی، کربوهیدرات تخمیرپذیر بالایی ندارند و غنی از چربی و فیبر هستند (آنتی کاریوژنیک).</a:t>
            </a:r>
          </a:p>
          <a:p>
            <a:pPr marL="0" indent="0" algn="r" rtl="1">
              <a:lnSpc>
                <a:spcPct val="160000"/>
              </a:lnSpc>
              <a:buNone/>
            </a:pPr>
            <a:r>
              <a:rPr lang="fa-IR" sz="2500" b="1" dirty="0" smtClean="0">
                <a:solidFill>
                  <a:prstClr val="black"/>
                </a:solidFill>
                <a:cs typeface="B Titr" panose="00000700000000000000" pitchFamily="2" charset="-78"/>
              </a:rPr>
              <a:t>* غذاهای </a:t>
            </a:r>
            <a:r>
              <a:rPr lang="fa-IR" sz="2500" b="1" dirty="0">
                <a:solidFill>
                  <a:prstClr val="black"/>
                </a:solidFill>
                <a:cs typeface="B Titr" panose="00000700000000000000" pitchFamily="2" charset="-78"/>
              </a:rPr>
              <a:t>پروتیینی (غذاهای دریایی، گوشتها، تخم مرغ و ماکیان) و سایر چربی ها (روغن، مارگارین، کره، دانه های روغنی)، اغلب سبزیجات و آدامس های بدون قند خاصیت آنتی کاریوژنیک دارند. </a:t>
            </a:r>
          </a:p>
          <a:p>
            <a:pPr marL="0" indent="0" algn="r" rtl="1">
              <a:lnSpc>
                <a:spcPct val="160000"/>
              </a:lnSpc>
              <a:buNone/>
            </a:pPr>
            <a:r>
              <a:rPr lang="fa-IR" sz="2500" b="1" dirty="0" smtClean="0">
                <a:solidFill>
                  <a:prstClr val="black"/>
                </a:solidFill>
                <a:cs typeface="B Titr" panose="00000700000000000000" pitchFamily="2" charset="-78"/>
              </a:rPr>
              <a:t>* موز </a:t>
            </a:r>
            <a:r>
              <a:rPr lang="fa-IR" sz="2500" b="1" dirty="0">
                <a:solidFill>
                  <a:prstClr val="black"/>
                </a:solidFill>
                <a:cs typeface="B Titr" panose="00000700000000000000" pitchFamily="2" charset="-78"/>
              </a:rPr>
              <a:t>بدلیل محتوای کربوهیدرات تخمیرپذیر و چسبندگی زیاد، خاصیت کاریوژنیک بالایی دارد اما اگر همراه غلات صبحانه و شیر مصرف شود نسبت به زمانی که به تنهایی بعنوان میان وعده مصرف گردد توانایی ایجاد پوسیدگی کمتری خواهد داشت. </a:t>
            </a:r>
          </a:p>
          <a:p>
            <a:endParaRPr lang="fa-IR" dirty="0"/>
          </a:p>
          <a:p>
            <a:endParaRPr lang="en-US" dirty="0"/>
          </a:p>
        </p:txBody>
      </p:sp>
    </p:spTree>
    <p:extLst>
      <p:ext uri="{BB962C8B-B14F-4D97-AF65-F5344CB8AC3E}">
        <p14:creationId xmlns:p14="http://schemas.microsoft.com/office/powerpoint/2010/main" val="3028466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4" y="2603500"/>
            <a:ext cx="10416936" cy="3416300"/>
          </a:xfrm>
        </p:spPr>
        <p:txBody>
          <a:bodyPr>
            <a:normAutofit/>
          </a:bodyPr>
          <a:lstStyle/>
          <a:p>
            <a:pPr marL="0" indent="0" algn="r" rtl="1">
              <a:lnSpc>
                <a:spcPct val="140000"/>
              </a:lnSpc>
              <a:buNone/>
            </a:pPr>
            <a:r>
              <a:rPr lang="fa-IR" sz="1900" b="1" dirty="0" smtClean="0">
                <a:solidFill>
                  <a:prstClr val="black"/>
                </a:solidFill>
                <a:cs typeface="B Titr" panose="00000700000000000000" pitchFamily="2" charset="-78"/>
              </a:rPr>
              <a:t>* شیر </a:t>
            </a:r>
            <a:r>
              <a:rPr lang="fa-IR" sz="1900" b="1" dirty="0">
                <a:solidFill>
                  <a:prstClr val="black"/>
                </a:solidFill>
                <a:cs typeface="B Titr" panose="00000700000000000000" pitchFamily="2" charset="-78"/>
              </a:rPr>
              <a:t>بعنوان یک مایع خاصیت چسبندگی میوه ها را کاهش می دهد. </a:t>
            </a:r>
            <a:r>
              <a:rPr lang="fa-IR" sz="1900" b="1" dirty="0">
                <a:solidFill>
                  <a:prstClr val="black"/>
                </a:solidFill>
                <a:cs typeface="B Titr" panose="00000700000000000000" pitchFamily="2" charset="-78"/>
              </a:rPr>
              <a:t>مصرف کراکر نیز همراه پنیر نسبت به زمانی که به تنهایی مصرف شود خاصیت کاریوژنیک کمتری دارد. </a:t>
            </a:r>
          </a:p>
          <a:p>
            <a:pPr marL="0" indent="0" algn="r" rtl="1">
              <a:lnSpc>
                <a:spcPct val="140000"/>
              </a:lnSpc>
              <a:buNone/>
            </a:pPr>
            <a:r>
              <a:rPr lang="fa-IR" sz="1900" b="1" dirty="0" smtClean="0">
                <a:solidFill>
                  <a:prstClr val="black"/>
                </a:solidFill>
                <a:cs typeface="B Titr" panose="00000700000000000000" pitchFamily="2" charset="-78"/>
              </a:rPr>
              <a:t>* میوه </a:t>
            </a:r>
            <a:r>
              <a:rPr lang="fa-IR" sz="1900" b="1" dirty="0">
                <a:solidFill>
                  <a:prstClr val="black"/>
                </a:solidFill>
                <a:cs typeface="B Titr" panose="00000700000000000000" pitchFamily="2" charset="-78"/>
              </a:rPr>
              <a:t>هایی با محتوای آب بالا (هندوانه) کاریوژنیسیته کمتری نسبت به موز و میوه های خشک دارند. </a:t>
            </a:r>
          </a:p>
          <a:p>
            <a:pPr marL="0" indent="0" algn="r" rtl="1">
              <a:lnSpc>
                <a:spcPct val="140000"/>
              </a:lnSpc>
              <a:buNone/>
            </a:pPr>
            <a:r>
              <a:rPr lang="fa-IR" sz="1900" b="1" dirty="0" smtClean="0">
                <a:solidFill>
                  <a:prstClr val="black"/>
                </a:solidFill>
                <a:cs typeface="B Titr" panose="00000700000000000000" pitchFamily="2" charset="-78"/>
              </a:rPr>
              <a:t>* محصولات </a:t>
            </a:r>
            <a:r>
              <a:rPr lang="fa-IR" sz="1900" b="1" dirty="0">
                <a:solidFill>
                  <a:prstClr val="black"/>
                </a:solidFill>
                <a:cs typeface="B Titr" panose="00000700000000000000" pitchFamily="2" charset="-78"/>
              </a:rPr>
              <a:t>لبنی شیرین شده با فروکتوز، سوکروز یا سایر قندها بدلیل شکر افزوده کاریوژنیک هستند. </a:t>
            </a:r>
            <a:r>
              <a:rPr lang="fa-IR" sz="1900" b="1" dirty="0">
                <a:solidFill>
                  <a:prstClr val="black"/>
                </a:solidFill>
                <a:cs typeface="B Titr" panose="00000700000000000000" pitchFamily="2" charset="-78"/>
              </a:rPr>
              <a:t>اما محصولات لبنی غنی از کلسیم نیز هستند و خاصیت قلیایی طبیعی آنها می تواند خاصیت کاریوژنیک شان را کاهش دهد. </a:t>
            </a:r>
          </a:p>
          <a:p>
            <a:pPr marL="0" indent="0" algn="r" rtl="1">
              <a:lnSpc>
                <a:spcPct val="140000"/>
              </a:lnSpc>
              <a:buNone/>
            </a:pPr>
            <a:r>
              <a:rPr lang="fa-IR" sz="1900" b="1" dirty="0" smtClean="0">
                <a:solidFill>
                  <a:prstClr val="black"/>
                </a:solidFill>
                <a:cs typeface="B Titr" panose="00000700000000000000" pitchFamily="2" charset="-78"/>
              </a:rPr>
              <a:t>* همه </a:t>
            </a:r>
            <a:r>
              <a:rPr lang="fa-IR" sz="1900" b="1" dirty="0">
                <a:solidFill>
                  <a:prstClr val="black"/>
                </a:solidFill>
                <a:cs typeface="B Titr" panose="00000700000000000000" pitchFamily="2" charset="-78"/>
              </a:rPr>
              <a:t>انواع مواد غذایی حاوی شکر نظیر عسل، شکر قهوه ای، شربت ذرت، آبمیوه ها، نوشابه ها، </a:t>
            </a:r>
            <a:r>
              <a:rPr lang="en-US" sz="1900" b="1" dirty="0">
                <a:solidFill>
                  <a:prstClr val="black"/>
                </a:solidFill>
                <a:cs typeface="B Titr" panose="00000700000000000000" pitchFamily="2" charset="-78"/>
              </a:rPr>
              <a:t>ice tea، </a:t>
            </a:r>
            <a:r>
              <a:rPr lang="fa-IR" sz="1900" b="1" dirty="0">
                <a:solidFill>
                  <a:prstClr val="black"/>
                </a:solidFill>
                <a:cs typeface="B Titr" panose="00000700000000000000" pitchFamily="2" charset="-78"/>
              </a:rPr>
              <a:t>انواع دسرها و کیک و کلوچه خاصیت کاریوژنیک دارند. کراکرها، چیپس، چوب شور و غلات صبحانه نیز کاریوژنیک اند.</a:t>
            </a:r>
          </a:p>
          <a:p>
            <a:endParaRPr lang="en-US" dirty="0"/>
          </a:p>
        </p:txBody>
      </p:sp>
    </p:spTree>
    <p:extLst>
      <p:ext uri="{BB962C8B-B14F-4D97-AF65-F5344CB8AC3E}">
        <p14:creationId xmlns:p14="http://schemas.microsoft.com/office/powerpoint/2010/main" val="2931798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244" y="931628"/>
            <a:ext cx="8825659" cy="706964"/>
          </a:xfrm>
        </p:spPr>
        <p:txBody>
          <a:bodyPr/>
          <a:lstStyle/>
          <a:p>
            <a:pPr algn="r"/>
            <a:r>
              <a:rPr lang="fa-IR" b="1" dirty="0">
                <a:cs typeface="B Titr" panose="00000700000000000000" pitchFamily="2" charset="-78"/>
              </a:rPr>
              <a:t>تغذیه و فرسایش دندان ها</a:t>
            </a:r>
            <a:endParaRPr lang="en-US" b="1" dirty="0">
              <a:cs typeface="B Titr" panose="00000700000000000000" pitchFamily="2" charset="-78"/>
            </a:endParaRPr>
          </a:p>
        </p:txBody>
      </p:sp>
      <p:sp>
        <p:nvSpPr>
          <p:cNvPr id="3" name="Content Placeholder 2"/>
          <p:cNvSpPr>
            <a:spLocks noGrp="1"/>
          </p:cNvSpPr>
          <p:nvPr>
            <p:ph idx="1"/>
          </p:nvPr>
        </p:nvSpPr>
        <p:spPr>
          <a:xfrm>
            <a:off x="599090" y="2554014"/>
            <a:ext cx="10741572" cy="4303986"/>
          </a:xfrm>
        </p:spPr>
        <p:txBody>
          <a:bodyPr vert="horz" lIns="91440" tIns="45720" rIns="91440" bIns="45720" rtlCol="0">
            <a:normAutofit/>
          </a:bodyPr>
          <a:lstStyle/>
          <a:p>
            <a:pPr marL="0" indent="0" algn="r" rtl="1">
              <a:lnSpc>
                <a:spcPct val="150000"/>
              </a:lnSpc>
              <a:buClr>
                <a:srgbClr val="B01513"/>
              </a:buClr>
              <a:buNone/>
            </a:pPr>
            <a:r>
              <a:rPr lang="ar-SA" sz="1900" b="1" dirty="0">
                <a:solidFill>
                  <a:prstClr val="black"/>
                </a:solidFill>
                <a:cs typeface="B Titr" panose="00000700000000000000" pitchFamily="2" charset="-78"/>
              </a:rPr>
              <a:t>فرسایش دندان ها به معنای از دست دندان تدریجی مینا و عاج است که از نظر شیمیایی از سطح دندان ها جدا می شوند. جریان پایین بزاق و ظرفیت ضعیف بافر برای مبارزه با چالش های اسیدی در افرادی که دهانشان خشک است رخ می دهد و بنابراین فرسایش دندان می تواند مسئله مهمی باشد</a:t>
            </a:r>
            <a:r>
              <a:rPr lang="en-US" sz="1900" b="1" dirty="0">
                <a:solidFill>
                  <a:prstClr val="black"/>
                </a:solidFill>
                <a:cs typeface="B Titr" panose="00000700000000000000" pitchFamily="2" charset="-78"/>
              </a:rPr>
              <a:t>.</a:t>
            </a:r>
            <a:br>
              <a:rPr lang="en-US" sz="1900" b="1" dirty="0">
                <a:solidFill>
                  <a:prstClr val="black"/>
                </a:solidFill>
                <a:cs typeface="B Titr" panose="00000700000000000000" pitchFamily="2" charset="-78"/>
              </a:rPr>
            </a:br>
            <a:r>
              <a:rPr lang="ar-SA" sz="1900" b="1" dirty="0">
                <a:solidFill>
                  <a:prstClr val="black"/>
                </a:solidFill>
                <a:cs typeface="B Titr" panose="00000700000000000000" pitchFamily="2" charset="-78"/>
              </a:rPr>
              <a:t>اسیدها می توانند ذاتی (از داخل بدن) یا خارجی (از منابع بیرونی) نشأت گیرند. اسیدهای ذاتی ناشی از استفراغ و برگشت خون می باشد. اما اسیدهای خارجی از رژیم غذایی حاصل می شوند به عنوان مثال، اسید سیتریک، اسید فسفریک، اسید اسکوربیک، اسید مالیک، اسید تارتاریک و اسیدهای کربنیک که در میوه ها و آب میوه ها، نوشابه ها، برخی از دمنوش های گیاهی و یا غذاهای حاوی سرکه موجود هستند</a:t>
            </a:r>
            <a:r>
              <a:rPr lang="en-US" sz="1900" b="1" dirty="0">
                <a:solidFill>
                  <a:prstClr val="black"/>
                </a:solidFill>
                <a:cs typeface="B Titr" panose="00000700000000000000" pitchFamily="2" charset="-78"/>
              </a:rPr>
              <a:t>.</a:t>
            </a:r>
          </a:p>
          <a:p>
            <a:pPr marL="0" indent="0" algn="r" rtl="1">
              <a:lnSpc>
                <a:spcPct val="150000"/>
              </a:lnSpc>
              <a:buClr>
                <a:srgbClr val="B01513"/>
              </a:buClr>
              <a:buNone/>
            </a:pPr>
            <a:endParaRPr lang="en-US" sz="1900" b="1" dirty="0">
              <a:solidFill>
                <a:prstClr val="black"/>
              </a:solidFill>
              <a:cs typeface="B Titr" panose="00000700000000000000" pitchFamily="2" charset="-78"/>
            </a:endParaRPr>
          </a:p>
        </p:txBody>
      </p:sp>
    </p:spTree>
    <p:extLst>
      <p:ext uri="{BB962C8B-B14F-4D97-AF65-F5344CB8AC3E}">
        <p14:creationId xmlns:p14="http://schemas.microsoft.com/office/powerpoint/2010/main" val="1761152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r"/>
            <a:r>
              <a:rPr lang="fa-IR" b="1" dirty="0">
                <a:cs typeface="B Titr" panose="00000700000000000000" pitchFamily="2" charset="-78"/>
              </a:rPr>
              <a:t>فلوراید و پوسیدگی</a:t>
            </a:r>
            <a:endParaRPr lang="en-US" b="1" dirty="0">
              <a:cs typeface="B Titr" panose="00000700000000000000" pitchFamily="2" charset="-78"/>
            </a:endParaRPr>
          </a:p>
        </p:txBody>
      </p:sp>
      <p:sp>
        <p:nvSpPr>
          <p:cNvPr id="3" name="Content Placeholder 2"/>
          <p:cNvSpPr>
            <a:spLocks noGrp="1"/>
          </p:cNvSpPr>
          <p:nvPr>
            <p:ph idx="1"/>
          </p:nvPr>
        </p:nvSpPr>
        <p:spPr>
          <a:xfrm>
            <a:off x="620110" y="2385848"/>
            <a:ext cx="10951780" cy="4267200"/>
          </a:xfrm>
        </p:spPr>
        <p:txBody>
          <a:bodyPr vert="horz" lIns="91440" tIns="45720" rIns="91440" bIns="45720" rtlCol="0">
            <a:normAutofit/>
          </a:bodyPr>
          <a:lstStyle/>
          <a:p>
            <a:pPr marL="0" indent="0" algn="r" rtl="1">
              <a:lnSpc>
                <a:spcPct val="150000"/>
              </a:lnSpc>
              <a:buClr>
                <a:srgbClr val="B01513"/>
              </a:buClr>
              <a:buNone/>
            </a:pPr>
            <a:r>
              <a:rPr lang="fa-IR" sz="1900" b="1" dirty="0">
                <a:solidFill>
                  <a:prstClr val="black"/>
                </a:solidFill>
                <a:cs typeface="B Titr" panose="00000700000000000000" pitchFamily="2" charset="-78"/>
              </a:rPr>
              <a:t>در مبحث تأثیر تغذیه بر دندان ها، فلوراید موثرترین عامل پیشگیری در برابر پوسیدگی دندان به شمار می رود. استفاده گسترده از این عنصر، تا حدود زیادی پوسیدگی دندان را در طی 30 سال گذشته کاهش داده است.</a:t>
            </a:r>
          </a:p>
          <a:p>
            <a:pPr marL="0" indent="0" algn="r" rtl="1">
              <a:lnSpc>
                <a:spcPct val="150000"/>
              </a:lnSpc>
              <a:buClr>
                <a:srgbClr val="B01513"/>
              </a:buClr>
              <a:buNone/>
            </a:pPr>
            <a:r>
              <a:rPr lang="fa-IR" sz="1900" b="1" dirty="0" smtClean="0">
                <a:solidFill>
                  <a:prstClr val="black"/>
                </a:solidFill>
                <a:cs typeface="B Titr" panose="00000700000000000000" pitchFamily="2" charset="-78"/>
              </a:rPr>
              <a:t>فلوراید </a:t>
            </a:r>
            <a:r>
              <a:rPr lang="fa-IR" sz="1900" b="1" dirty="0">
                <a:solidFill>
                  <a:prstClr val="black"/>
                </a:solidFill>
                <a:cs typeface="B Titr" panose="00000700000000000000" pitchFamily="2" charset="-78"/>
              </a:rPr>
              <a:t>معمولا بخشی از رژیم طبیعی افراد است. </a:t>
            </a:r>
            <a:r>
              <a:rPr lang="fa-IR" sz="1900" b="1" dirty="0">
                <a:solidFill>
                  <a:prstClr val="black"/>
                </a:solidFill>
                <a:cs typeface="B Titr" panose="00000700000000000000" pitchFamily="2" charset="-78"/>
              </a:rPr>
              <a:t>آب شرب در بسیاری از مناطق حاوی فلوراید است همچنین اکثر غذاهای دریایی، چای سیاه و … . </a:t>
            </a:r>
            <a:r>
              <a:rPr lang="fa-IR" sz="1900" b="1" dirty="0">
                <a:solidFill>
                  <a:prstClr val="black"/>
                </a:solidFill>
                <a:cs typeface="B Titr" panose="00000700000000000000" pitchFamily="2" charset="-78"/>
              </a:rPr>
              <a:t>فلوراید از سه طریق بر دندان ها تأثیر می </a:t>
            </a:r>
            <a:r>
              <a:rPr lang="fa-IR" sz="1900" b="1" dirty="0" smtClean="0">
                <a:solidFill>
                  <a:prstClr val="black"/>
                </a:solidFill>
                <a:cs typeface="B Titr" panose="00000700000000000000" pitchFamily="2" charset="-78"/>
              </a:rPr>
              <a:t>گذارد :</a:t>
            </a:r>
            <a:endParaRPr lang="fa-IR" sz="1900" b="1" dirty="0">
              <a:solidFill>
                <a:prstClr val="black"/>
              </a:solidFill>
              <a:cs typeface="B Titr" panose="00000700000000000000" pitchFamily="2" charset="-78"/>
            </a:endParaRPr>
          </a:p>
          <a:p>
            <a:pPr marL="0" indent="0" algn="r" rtl="1">
              <a:lnSpc>
                <a:spcPct val="150000"/>
              </a:lnSpc>
              <a:buClr>
                <a:srgbClr val="B01513"/>
              </a:buClr>
              <a:buNone/>
            </a:pPr>
            <a:r>
              <a:rPr lang="fa-IR" sz="1900" b="1" dirty="0">
                <a:solidFill>
                  <a:prstClr val="black"/>
                </a:solidFill>
                <a:cs typeface="B Titr" panose="00000700000000000000" pitchFamily="2" charset="-78"/>
              </a:rPr>
              <a:t>– فلوراید می تواند به بخشی از ساختار دندان تبدیل شود و فلورآپاتیت ایجاد نماید، وضعیتی که در برابر حملات اسیدی مهم است؛</a:t>
            </a:r>
          </a:p>
          <a:p>
            <a:pPr marL="0" indent="0" algn="r" rtl="1">
              <a:lnSpc>
                <a:spcPct val="150000"/>
              </a:lnSpc>
              <a:buClr>
                <a:srgbClr val="B01513"/>
              </a:buClr>
              <a:buNone/>
            </a:pPr>
            <a:r>
              <a:rPr lang="fa-IR" sz="1900" b="1" dirty="0">
                <a:solidFill>
                  <a:prstClr val="black"/>
                </a:solidFill>
                <a:cs typeface="B Titr" panose="00000700000000000000" pitchFamily="2" charset="-78"/>
              </a:rPr>
              <a:t>– فلوراید می تواند مراحل اولیه پوسیدگی را ترمیم کند؛</a:t>
            </a:r>
          </a:p>
          <a:p>
            <a:pPr marL="0" indent="0" algn="r" rtl="1">
              <a:lnSpc>
                <a:spcPct val="150000"/>
              </a:lnSpc>
              <a:buClr>
                <a:srgbClr val="B01513"/>
              </a:buClr>
              <a:buNone/>
            </a:pPr>
            <a:r>
              <a:rPr lang="fa-IR" sz="1900" b="1" dirty="0">
                <a:solidFill>
                  <a:prstClr val="black"/>
                </a:solidFill>
                <a:cs typeface="B Titr" panose="00000700000000000000" pitchFamily="2" charset="-78"/>
              </a:rPr>
              <a:t>– فلوراید همچنین می تواند بر میزان اسیدی که توسط باکتری های موجود در پلاک دندان آزاد می شود تأثیر گذار باشد و در نتیجه احتمال پوسیدگی را کاهش دهد.</a:t>
            </a:r>
          </a:p>
          <a:p>
            <a:pPr marL="0" indent="0" algn="r" rtl="1">
              <a:lnSpc>
                <a:spcPct val="150000"/>
              </a:lnSpc>
              <a:buClr>
                <a:srgbClr val="B01513"/>
              </a:buClr>
              <a:buNone/>
            </a:pPr>
            <a:endParaRPr lang="en-US" sz="1900" b="1" dirty="0">
              <a:solidFill>
                <a:prstClr val="black"/>
              </a:solidFill>
              <a:cs typeface="B Titr" panose="00000700000000000000" pitchFamily="2" charset="-78"/>
            </a:endParaRPr>
          </a:p>
        </p:txBody>
      </p:sp>
    </p:spTree>
    <p:extLst>
      <p:ext uri="{BB962C8B-B14F-4D97-AF65-F5344CB8AC3E}">
        <p14:creationId xmlns:p14="http://schemas.microsoft.com/office/powerpoint/2010/main" val="2947418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642" y="3762703"/>
            <a:ext cx="10972800" cy="4288221"/>
          </a:xfrm>
        </p:spPr>
        <p:txBody>
          <a:bodyPr vert="horz" lIns="91440" tIns="45720" rIns="91440" bIns="45720" rtlCol="0">
            <a:normAutofit/>
          </a:bodyPr>
          <a:lstStyle/>
          <a:p>
            <a:pPr marL="0" indent="0" algn="r" rtl="1">
              <a:lnSpc>
                <a:spcPct val="150000"/>
              </a:lnSpc>
              <a:buClr>
                <a:srgbClr val="B01513"/>
              </a:buClr>
              <a:buNone/>
            </a:pPr>
            <a:r>
              <a:rPr lang="fa-IR" sz="1900" b="1" dirty="0" smtClean="0">
                <a:solidFill>
                  <a:prstClr val="black"/>
                </a:solidFill>
                <a:cs typeface="B Titr" panose="00000700000000000000" pitchFamily="2" charset="-78"/>
              </a:rPr>
              <a:t>اما </a:t>
            </a:r>
            <a:r>
              <a:rPr lang="fa-IR" sz="1900" b="1" dirty="0">
                <a:solidFill>
                  <a:prstClr val="black"/>
                </a:solidFill>
                <a:cs typeface="B Titr" panose="00000700000000000000" pitchFamily="2" charset="-78"/>
              </a:rPr>
              <a:t>هر اندازه هم که فلوراید به طور گسترده مورد استفاده قرار گیرد، مصرف قندها همچنان در پوسیدگی دندان نقش بسزایی داشته و می توانند به سلامت دهان و دندان ها آسیب برسانند.</a:t>
            </a:r>
          </a:p>
          <a:p>
            <a:pPr marL="0" indent="0" algn="r" rtl="1">
              <a:lnSpc>
                <a:spcPct val="150000"/>
              </a:lnSpc>
              <a:buClr>
                <a:srgbClr val="B01513"/>
              </a:buClr>
              <a:buNone/>
            </a:pPr>
            <a:r>
              <a:rPr lang="fa-IR" sz="1900" b="1" dirty="0" smtClean="0">
                <a:solidFill>
                  <a:prstClr val="black"/>
                </a:solidFill>
                <a:cs typeface="B Titr" panose="00000700000000000000" pitchFamily="2" charset="-78"/>
              </a:rPr>
              <a:t>در </a:t>
            </a:r>
            <a:r>
              <a:rPr lang="fa-IR" sz="1900" b="1" dirty="0">
                <a:solidFill>
                  <a:prstClr val="black"/>
                </a:solidFill>
                <a:cs typeface="B Titr" panose="00000700000000000000" pitchFamily="2" charset="-78"/>
              </a:rPr>
              <a:t>نهایت، تأثیر تغذیه بر دندان ها به واسطه داشتن یک رژیم غذایی متعادل از اهمیت بالایی برخوردار است. </a:t>
            </a:r>
            <a:r>
              <a:rPr lang="fa-IR" sz="1900" b="1" dirty="0">
                <a:solidFill>
                  <a:prstClr val="black"/>
                </a:solidFill>
                <a:cs typeface="B Titr" panose="00000700000000000000" pitchFamily="2" charset="-78"/>
              </a:rPr>
              <a:t>رژیم غذایی سرشار از کربوهیدرات به جز بدن می توان برای دندان های شما نیز مضر باشند و کسانی که اغلب چیپس سیب </a:t>
            </a:r>
            <a:r>
              <a:rPr lang="fa-IR" sz="1900" b="1" dirty="0">
                <a:solidFill>
                  <a:prstClr val="black"/>
                </a:solidFill>
                <a:cs typeface="B Titr" panose="00000700000000000000" pitchFamily="2" charset="-78"/>
              </a:rPr>
              <a:t>زمینی و یا میان وعده هایی که حاوی کربوهیدرات و چربی بالایی است مصرف می کنند، پوسیدگی بیشتری دارند. به خاطر داشته باشید</a:t>
            </a:r>
            <a:r>
              <a:rPr lang="fa-IR" sz="1900" b="1" dirty="0">
                <a:solidFill>
                  <a:prstClr val="black"/>
                </a:solidFill>
                <a:cs typeface="B Titr" panose="00000700000000000000" pitchFamily="2" charset="-78"/>
              </a:rPr>
              <a:t>، رژیم های غذایی متعادل هم به سلامت دندان و هم سلامتی عمومی بدن کمک می کنند.</a:t>
            </a:r>
          </a:p>
          <a:p>
            <a:pPr marL="0" indent="0" algn="r" rtl="1">
              <a:lnSpc>
                <a:spcPct val="150000"/>
              </a:lnSpc>
              <a:buClr>
                <a:srgbClr val="B01513"/>
              </a:buClr>
              <a:buNone/>
            </a:pPr>
            <a:endParaRPr lang="en-US" sz="1900" b="1" dirty="0">
              <a:solidFill>
                <a:prstClr val="black"/>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2190540" y="1112619"/>
            <a:ext cx="7895004" cy="2572735"/>
          </a:xfrm>
          <a:prstGeom prst="rect">
            <a:avLst/>
          </a:prstGeom>
        </p:spPr>
      </p:pic>
    </p:spTree>
    <p:extLst>
      <p:ext uri="{BB962C8B-B14F-4D97-AF65-F5344CB8AC3E}">
        <p14:creationId xmlns:p14="http://schemas.microsoft.com/office/powerpoint/2010/main" val="1887797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r"/>
            <a:r>
              <a:rPr lang="fa-IR" b="1" dirty="0">
                <a:cs typeface="B Titr" panose="00000700000000000000" pitchFamily="2" charset="-78"/>
              </a:rPr>
              <a:t>چه عوامل تغذیه ای از دندان ها محافظت می کنند؟</a:t>
            </a:r>
            <a:endParaRPr lang="en-US" b="1" dirty="0">
              <a:cs typeface="B Titr" panose="00000700000000000000" pitchFamily="2" charset="-78"/>
            </a:endParaRPr>
          </a:p>
        </p:txBody>
      </p:sp>
      <p:sp>
        <p:nvSpPr>
          <p:cNvPr id="3" name="Content Placeholder 2"/>
          <p:cNvSpPr>
            <a:spLocks noGrp="1"/>
          </p:cNvSpPr>
          <p:nvPr>
            <p:ph idx="1"/>
          </p:nvPr>
        </p:nvSpPr>
        <p:spPr>
          <a:xfrm>
            <a:off x="609600" y="2596055"/>
            <a:ext cx="10899228" cy="3423745"/>
          </a:xfrm>
        </p:spPr>
        <p:txBody>
          <a:bodyPr/>
          <a:lstStyle/>
          <a:p>
            <a:pPr algn="r" rtl="1">
              <a:lnSpc>
                <a:spcPct val="150000"/>
              </a:lnSpc>
            </a:pPr>
            <a:r>
              <a:rPr lang="fa-IR" sz="1900" b="1" dirty="0">
                <a:solidFill>
                  <a:prstClr val="black"/>
                </a:solidFill>
                <a:cs typeface="B Titr" panose="00000700000000000000" pitchFamily="2" charset="-78"/>
              </a:rPr>
              <a:t>مطالعات انجام شده در مورد </a:t>
            </a:r>
            <a:r>
              <a:rPr lang="en-US" sz="1900" b="1" dirty="0">
                <a:solidFill>
                  <a:prstClr val="black"/>
                </a:solidFill>
                <a:cs typeface="B Titr" panose="00000700000000000000" pitchFamily="2" charset="-78"/>
              </a:rPr>
              <a:t>P</a:t>
            </a:r>
            <a:r>
              <a:rPr lang="en-US" sz="1900" b="1" dirty="0" smtClean="0">
                <a:solidFill>
                  <a:prstClr val="black"/>
                </a:solidFill>
                <a:cs typeface="B Titr" panose="00000700000000000000" pitchFamily="2" charset="-78"/>
              </a:rPr>
              <a:t>H </a:t>
            </a:r>
            <a:r>
              <a:rPr lang="fa-IR" sz="1900" b="1" dirty="0" smtClean="0">
                <a:solidFill>
                  <a:prstClr val="black"/>
                </a:solidFill>
                <a:cs typeface="B Titr" panose="00000700000000000000" pitchFamily="2" charset="-78"/>
              </a:rPr>
              <a:t> پلاک </a:t>
            </a:r>
            <a:r>
              <a:rPr lang="fa-IR" sz="1900" b="1" dirty="0">
                <a:solidFill>
                  <a:prstClr val="black"/>
                </a:solidFill>
                <a:cs typeface="B Titr" panose="00000700000000000000" pitchFamily="2" charset="-78"/>
              </a:rPr>
              <a:t>نشان داده اند که مصرف پنیر به عنوان یک میان وعده می تواند افت معمول </a:t>
            </a:r>
            <a:r>
              <a:rPr lang="en-US" sz="1900" b="1" dirty="0" smtClean="0">
                <a:solidFill>
                  <a:prstClr val="black"/>
                </a:solidFill>
                <a:cs typeface="B Titr" panose="00000700000000000000" pitchFamily="2" charset="-78"/>
              </a:rPr>
              <a:t>PH </a:t>
            </a:r>
            <a:r>
              <a:rPr lang="fa-IR" sz="1900" b="1" dirty="0" smtClean="0">
                <a:solidFill>
                  <a:prstClr val="black"/>
                </a:solidFill>
                <a:cs typeface="B Titr" panose="00000700000000000000" pitchFamily="2" charset="-78"/>
              </a:rPr>
              <a:t> را </a:t>
            </a:r>
            <a:r>
              <a:rPr lang="fa-IR" sz="1900" b="1" dirty="0">
                <a:solidFill>
                  <a:prstClr val="black"/>
                </a:solidFill>
                <a:cs typeface="B Titr" panose="00000700000000000000" pitchFamily="2" charset="-78"/>
              </a:rPr>
              <a:t>که با مصرف قندها همراه است به حداقل برساند. </a:t>
            </a:r>
            <a:r>
              <a:rPr lang="fa-IR" sz="1900" b="1" dirty="0">
                <a:solidFill>
                  <a:prstClr val="black"/>
                </a:solidFill>
                <a:cs typeface="B Titr" panose="00000700000000000000" pitchFamily="2" charset="-78"/>
              </a:rPr>
              <a:t>تصور می شود که شیر گاوها با داشتن ترکیباتی چون کلسیم، فسفر و کازئین می توانند پوسیدگی دندان را مهار کنند.</a:t>
            </a:r>
          </a:p>
          <a:p>
            <a:pPr algn="r" rtl="1">
              <a:lnSpc>
                <a:spcPct val="150000"/>
              </a:lnSpc>
            </a:pPr>
            <a:r>
              <a:rPr lang="fa-IR" sz="1900" b="1" dirty="0">
                <a:solidFill>
                  <a:prstClr val="black"/>
                </a:solidFill>
                <a:cs typeface="B Titr" panose="00000700000000000000" pitchFamily="2" charset="-78"/>
              </a:rPr>
              <a:t>علاوه بر این مطالعاتی که در مورد اثرات مثبت شیردهی بر سلامتی انجام شده اند نشان می دهند آن دسته از کودکانی که از شیر مادر تغذیه کرده اند، دندان های سالم تری داشته و میزان پوسیدگی آنها کمتر است.</a:t>
            </a:r>
          </a:p>
          <a:p>
            <a:endParaRPr lang="en-US" dirty="0"/>
          </a:p>
        </p:txBody>
      </p:sp>
    </p:spTree>
    <p:extLst>
      <p:ext uri="{BB962C8B-B14F-4D97-AF65-F5344CB8AC3E}">
        <p14:creationId xmlns:p14="http://schemas.microsoft.com/office/powerpoint/2010/main" val="2160777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B Titr" panose="00000700000000000000" pitchFamily="2" charset="-78"/>
              </a:rPr>
              <a:t>فرسایش دندان</a:t>
            </a:r>
            <a:r>
              <a:rPr lang="fa-IR" dirty="0"/>
              <a:t/>
            </a:r>
            <a:br>
              <a:rPr lang="fa-IR" dirty="0"/>
            </a:br>
            <a:endParaRPr lang="en-US" dirty="0"/>
          </a:p>
        </p:txBody>
      </p:sp>
      <p:sp>
        <p:nvSpPr>
          <p:cNvPr id="3" name="Content Placeholder 2"/>
          <p:cNvSpPr>
            <a:spLocks noGrp="1"/>
          </p:cNvSpPr>
          <p:nvPr>
            <p:ph idx="1"/>
          </p:nvPr>
        </p:nvSpPr>
        <p:spPr>
          <a:xfrm>
            <a:off x="756746" y="2603500"/>
            <a:ext cx="10720552" cy="3849852"/>
          </a:xfrm>
        </p:spPr>
        <p:txBody>
          <a:bodyPr>
            <a:normAutofit/>
          </a:bodyPr>
          <a:lstStyle/>
          <a:p>
            <a:pPr marL="0" indent="0" algn="r" rtl="1">
              <a:buNone/>
            </a:pPr>
            <a:r>
              <a:rPr lang="fa-IR" sz="1900" b="1" dirty="0">
                <a:solidFill>
                  <a:prstClr val="black"/>
                </a:solidFill>
                <a:cs typeface="B Titr" panose="00000700000000000000" pitchFamily="2" charset="-78"/>
              </a:rPr>
              <a:t>ارتباط </a:t>
            </a:r>
            <a:r>
              <a:rPr lang="fa-IR" sz="1900" b="1" dirty="0">
                <a:solidFill>
                  <a:prstClr val="black"/>
                </a:solidFill>
                <a:cs typeface="B Titr" panose="00000700000000000000" pitchFamily="2" charset="-78"/>
              </a:rPr>
              <a:t>گسترده ای میان فرسایش دندان ها و مصرف تعداد زیادی از غذاها و نوشیدنی های اسیدی از جمله مصرف مکرر موارد زیر وجود دارد</a:t>
            </a:r>
            <a:r>
              <a:rPr lang="fa-IR" sz="1900" b="1" dirty="0" smtClean="0">
                <a:solidFill>
                  <a:prstClr val="black"/>
                </a:solidFill>
                <a:cs typeface="B Titr" panose="00000700000000000000" pitchFamily="2" charset="-78"/>
              </a:rPr>
              <a:t>:</a:t>
            </a:r>
            <a:endParaRPr lang="en-US" sz="1900" b="1" dirty="0" smtClean="0">
              <a:solidFill>
                <a:prstClr val="black"/>
              </a:solidFill>
              <a:cs typeface="B Titr" panose="00000700000000000000" pitchFamily="2" charset="-78"/>
            </a:endParaRPr>
          </a:p>
          <a:p>
            <a:pPr marL="0" indent="0" algn="r" rtl="1">
              <a:buNone/>
            </a:pPr>
            <a:endParaRPr lang="fa-IR" sz="1900" b="1" dirty="0">
              <a:solidFill>
                <a:prstClr val="black"/>
              </a:solidFill>
              <a:cs typeface="B Titr" panose="00000700000000000000" pitchFamily="2" charset="-78"/>
            </a:endParaRPr>
          </a:p>
          <a:p>
            <a:pPr marL="0" indent="0" algn="r" rtl="1">
              <a:buNone/>
            </a:pPr>
            <a:r>
              <a:rPr lang="fa-IR" sz="1900" b="1" dirty="0">
                <a:solidFill>
                  <a:prstClr val="black"/>
                </a:solidFill>
                <a:cs typeface="B Titr" panose="00000700000000000000" pitchFamily="2" charset="-78"/>
              </a:rPr>
              <a:t>– سرکه</a:t>
            </a:r>
          </a:p>
          <a:p>
            <a:pPr marL="0" indent="0" algn="r" rtl="1">
              <a:buNone/>
            </a:pPr>
            <a:r>
              <a:rPr lang="fa-IR" sz="1900" b="1" dirty="0">
                <a:solidFill>
                  <a:prstClr val="black"/>
                </a:solidFill>
                <a:cs typeface="B Titr" panose="00000700000000000000" pitchFamily="2" charset="-78"/>
              </a:rPr>
              <a:t>– ترشیجات</a:t>
            </a:r>
          </a:p>
          <a:p>
            <a:pPr marL="0" indent="0" algn="r" rtl="1">
              <a:buNone/>
            </a:pPr>
            <a:r>
              <a:rPr lang="fa-IR" sz="1900" b="1" dirty="0">
                <a:solidFill>
                  <a:prstClr val="black"/>
                </a:solidFill>
                <a:cs typeface="B Titr" panose="00000700000000000000" pitchFamily="2" charset="-78"/>
              </a:rPr>
              <a:t>– مرکبات</a:t>
            </a:r>
          </a:p>
          <a:p>
            <a:pPr marL="0" indent="0" algn="r" rtl="1">
              <a:buNone/>
            </a:pPr>
            <a:r>
              <a:rPr lang="fa-IR" sz="1900" b="1" dirty="0">
                <a:solidFill>
                  <a:prstClr val="black"/>
                </a:solidFill>
                <a:cs typeface="B Titr" panose="00000700000000000000" pitchFamily="2" charset="-78"/>
              </a:rPr>
              <a:t>– نوشیدن آب میوه هنگام خواب</a:t>
            </a:r>
            <a:r>
              <a:rPr lang="fa-IR" sz="1900" b="1" dirty="0" smtClean="0">
                <a:solidFill>
                  <a:prstClr val="black"/>
                </a:solidFill>
                <a:cs typeface="B Titr" panose="00000700000000000000" pitchFamily="2" charset="-78"/>
              </a:rPr>
              <a:t>.</a:t>
            </a:r>
            <a:endParaRPr lang="fa-IR" sz="1900" b="1" dirty="0">
              <a:solidFill>
                <a:prstClr val="black"/>
              </a:solidFill>
              <a:cs typeface="B Titr" panose="00000700000000000000" pitchFamily="2" charset="-78"/>
            </a:endParaRPr>
          </a:p>
          <a:p>
            <a:pPr marL="0" indent="0" algn="r" rtl="1">
              <a:lnSpc>
                <a:spcPct val="160000"/>
              </a:lnSpc>
              <a:buNone/>
            </a:pPr>
            <a:r>
              <a:rPr lang="fa-IR" sz="1900" b="1" dirty="0">
                <a:solidFill>
                  <a:prstClr val="black"/>
                </a:solidFill>
                <a:cs typeface="B Titr" panose="00000700000000000000" pitchFamily="2" charset="-78"/>
              </a:rPr>
              <a:t>مصرف مستمر نوشیدنی ها و غذاهای اسیدی از مهمترین عوامل فرسایش دندان ها به شمار می روند. این گونه مواد غذایی حتی در افرادی که بهداشت دهان و دندان را به خوبی رعایت می کنند نیز باعث فرسایش می شود.</a:t>
            </a:r>
          </a:p>
          <a:p>
            <a:endParaRPr lang="en-US" dirty="0"/>
          </a:p>
        </p:txBody>
      </p:sp>
    </p:spTree>
    <p:extLst>
      <p:ext uri="{BB962C8B-B14F-4D97-AF65-F5344CB8AC3E}">
        <p14:creationId xmlns:p14="http://schemas.microsoft.com/office/powerpoint/2010/main" val="206293370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120" y="1162855"/>
            <a:ext cx="8825659" cy="706964"/>
          </a:xfrm>
        </p:spPr>
        <p:txBody>
          <a:bodyPr/>
          <a:lstStyle/>
          <a:p>
            <a:pPr algn="r"/>
            <a:r>
              <a:rPr lang="fa-IR" b="1" dirty="0">
                <a:cs typeface="B Titr" panose="00000700000000000000" pitchFamily="2" charset="-78"/>
              </a:rPr>
              <a:t>عوامل خطرزا برای فرسایش عبارتند </a:t>
            </a:r>
            <a:r>
              <a:rPr lang="fa-IR" b="1" dirty="0" smtClean="0">
                <a:cs typeface="B Titr" panose="00000700000000000000" pitchFamily="2" charset="-78"/>
              </a:rPr>
              <a:t>از:</a:t>
            </a:r>
            <a:r>
              <a:rPr lang="fa-IR" dirty="0"/>
              <a:t/>
            </a:r>
            <a:br>
              <a:rPr lang="fa-IR" dirty="0"/>
            </a:br>
            <a:endParaRPr lang="en-US" dirty="0"/>
          </a:p>
        </p:txBody>
      </p:sp>
      <p:sp>
        <p:nvSpPr>
          <p:cNvPr id="3" name="Content Placeholder 2"/>
          <p:cNvSpPr>
            <a:spLocks noGrp="1"/>
          </p:cNvSpPr>
          <p:nvPr>
            <p:ph idx="1"/>
          </p:nvPr>
        </p:nvSpPr>
        <p:spPr>
          <a:xfrm>
            <a:off x="1154954" y="2603500"/>
            <a:ext cx="10196218" cy="3416300"/>
          </a:xfrm>
        </p:spPr>
        <p:txBody>
          <a:bodyPr/>
          <a:lstStyle/>
          <a:p>
            <a:pPr algn="r" rtl="1">
              <a:lnSpc>
                <a:spcPct val="150000"/>
              </a:lnSpc>
            </a:pPr>
            <a:r>
              <a:rPr lang="fa-IR" sz="1900" b="1" dirty="0" smtClean="0">
                <a:solidFill>
                  <a:prstClr val="black"/>
                </a:solidFill>
                <a:cs typeface="B Titr" panose="00000700000000000000" pitchFamily="2" charset="-78"/>
              </a:rPr>
              <a:t>مصرف </a:t>
            </a:r>
            <a:r>
              <a:rPr lang="fa-IR" sz="1900" b="1" dirty="0">
                <a:solidFill>
                  <a:prstClr val="black"/>
                </a:solidFill>
                <a:cs typeface="B Titr" panose="00000700000000000000" pitchFamily="2" charset="-78"/>
              </a:rPr>
              <a:t>مرکبات بیش از دو بار در روز</a:t>
            </a:r>
          </a:p>
          <a:p>
            <a:pPr algn="r" rtl="1">
              <a:lnSpc>
                <a:spcPct val="150000"/>
              </a:lnSpc>
            </a:pPr>
            <a:r>
              <a:rPr lang="fa-IR" sz="1900" b="1" dirty="0" smtClean="0">
                <a:solidFill>
                  <a:prstClr val="black"/>
                </a:solidFill>
                <a:cs typeface="B Titr" panose="00000700000000000000" pitchFamily="2" charset="-78"/>
              </a:rPr>
              <a:t>نوشیدن </a:t>
            </a:r>
            <a:r>
              <a:rPr lang="fa-IR" sz="1900" b="1" dirty="0">
                <a:solidFill>
                  <a:prstClr val="black"/>
                </a:solidFill>
                <a:cs typeface="B Titr" panose="00000700000000000000" pitchFamily="2" charset="-78"/>
              </a:rPr>
              <a:t>مداوم کولا یا نگه داشتن آن در دهان</a:t>
            </a:r>
          </a:p>
          <a:p>
            <a:pPr algn="r" rtl="1">
              <a:lnSpc>
                <a:spcPct val="150000"/>
              </a:lnSpc>
            </a:pPr>
            <a:r>
              <a:rPr lang="fa-IR" sz="1900" b="1" dirty="0" smtClean="0">
                <a:solidFill>
                  <a:prstClr val="black"/>
                </a:solidFill>
                <a:cs typeface="B Titr" panose="00000700000000000000" pitchFamily="2" charset="-78"/>
              </a:rPr>
              <a:t>مصرف </a:t>
            </a:r>
            <a:r>
              <a:rPr lang="fa-IR" sz="1900" b="1" dirty="0">
                <a:solidFill>
                  <a:prstClr val="black"/>
                </a:solidFill>
                <a:cs typeface="B Titr" panose="00000700000000000000" pitchFamily="2" charset="-78"/>
              </a:rPr>
              <a:t>زیاد سرکه یا نوشیدنی های ورزشی</a:t>
            </a:r>
          </a:p>
          <a:p>
            <a:pPr algn="r" rtl="1">
              <a:lnSpc>
                <a:spcPct val="150000"/>
              </a:lnSpc>
            </a:pPr>
            <a:r>
              <a:rPr lang="fa-IR" sz="1900" b="1" dirty="0" smtClean="0">
                <a:solidFill>
                  <a:prstClr val="black"/>
                </a:solidFill>
                <a:cs typeface="B Titr" panose="00000700000000000000" pitchFamily="2" charset="-78"/>
              </a:rPr>
              <a:t>ناهنجاری </a:t>
            </a:r>
            <a:r>
              <a:rPr lang="fa-IR" sz="1900" b="1" dirty="0">
                <a:solidFill>
                  <a:prstClr val="black"/>
                </a:solidFill>
                <a:cs typeface="B Titr" panose="00000700000000000000" pitchFamily="2" charset="-78"/>
              </a:rPr>
              <a:t>های مربوط به تغذیه مثل استفراغ</a:t>
            </a:r>
          </a:p>
          <a:p>
            <a:pPr algn="r" rtl="1">
              <a:lnSpc>
                <a:spcPct val="150000"/>
              </a:lnSpc>
            </a:pPr>
            <a:r>
              <a:rPr lang="fa-IR" sz="1900" b="1" dirty="0" smtClean="0">
                <a:solidFill>
                  <a:prstClr val="black"/>
                </a:solidFill>
                <a:cs typeface="B Titr" panose="00000700000000000000" pitchFamily="2" charset="-78"/>
              </a:rPr>
              <a:t>رفلاکس </a:t>
            </a:r>
            <a:r>
              <a:rPr lang="fa-IR" sz="1900" b="1" dirty="0">
                <a:solidFill>
                  <a:prstClr val="black"/>
                </a:solidFill>
                <a:cs typeface="B Titr" panose="00000700000000000000" pitchFamily="2" charset="-78"/>
              </a:rPr>
              <a:t>معده یا مری</a:t>
            </a:r>
          </a:p>
          <a:p>
            <a:pPr algn="r" rtl="1">
              <a:lnSpc>
                <a:spcPct val="150000"/>
              </a:lnSpc>
            </a:pPr>
            <a:r>
              <a:rPr lang="fa-IR" sz="1900" b="1" dirty="0" smtClean="0">
                <a:solidFill>
                  <a:prstClr val="black"/>
                </a:solidFill>
                <a:cs typeface="B Titr" panose="00000700000000000000" pitchFamily="2" charset="-78"/>
              </a:rPr>
              <a:t>جریان </a:t>
            </a:r>
            <a:r>
              <a:rPr lang="fa-IR" sz="1900" b="1" dirty="0">
                <a:solidFill>
                  <a:prstClr val="black"/>
                </a:solidFill>
                <a:cs typeface="B Titr" panose="00000700000000000000" pitchFamily="2" charset="-78"/>
              </a:rPr>
              <a:t>پایین بزاق</a:t>
            </a:r>
          </a:p>
          <a:p>
            <a:endParaRPr lang="en-US" dirty="0"/>
          </a:p>
        </p:txBody>
      </p:sp>
    </p:spTree>
    <p:extLst>
      <p:ext uri="{BB962C8B-B14F-4D97-AF65-F5344CB8AC3E}">
        <p14:creationId xmlns:p14="http://schemas.microsoft.com/office/powerpoint/2010/main" val="2667955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326" y="1162855"/>
            <a:ext cx="8825659" cy="706964"/>
          </a:xfrm>
        </p:spPr>
        <p:txBody>
          <a:bodyPr vert="horz" lIns="91440" tIns="45720" rIns="91440" bIns="45720" rtlCol="0" anchor="ctr">
            <a:noAutofit/>
          </a:bodyPr>
          <a:lstStyle/>
          <a:p>
            <a:pPr algn="r"/>
            <a:r>
              <a:rPr lang="fa-IR" b="1" dirty="0">
                <a:cs typeface="B Titr" panose="00000700000000000000" pitchFamily="2" charset="-78"/>
              </a:rPr>
              <a:t>توصیه هایی برای افراد در معرض فرسایش </a:t>
            </a:r>
            <a:r>
              <a:rPr lang="fa-IR" b="1" dirty="0" smtClean="0">
                <a:cs typeface="B Titr" panose="00000700000000000000" pitchFamily="2" charset="-78"/>
              </a:rPr>
              <a:t>دندان :</a:t>
            </a:r>
            <a:r>
              <a:rPr lang="fa-IR" b="1" dirty="0">
                <a:cs typeface="B Titr" panose="00000700000000000000" pitchFamily="2" charset="-78"/>
              </a:rPr>
              <a:t/>
            </a:r>
            <a:br>
              <a:rPr lang="fa-IR" b="1" dirty="0">
                <a:cs typeface="B Titr" panose="00000700000000000000" pitchFamily="2" charset="-78"/>
              </a:rPr>
            </a:br>
            <a:endParaRPr lang="en-US" b="1" dirty="0">
              <a:cs typeface="B Titr" panose="00000700000000000000" pitchFamily="2" charset="-78"/>
            </a:endParaRPr>
          </a:p>
        </p:txBody>
      </p:sp>
      <p:sp>
        <p:nvSpPr>
          <p:cNvPr id="3" name="Content Placeholder 2"/>
          <p:cNvSpPr>
            <a:spLocks noGrp="1"/>
          </p:cNvSpPr>
          <p:nvPr>
            <p:ph idx="1"/>
          </p:nvPr>
        </p:nvSpPr>
        <p:spPr>
          <a:xfrm>
            <a:off x="1154954" y="2603500"/>
            <a:ext cx="10112136" cy="3416300"/>
          </a:xfrm>
        </p:spPr>
        <p:txBody>
          <a:bodyPr/>
          <a:lstStyle/>
          <a:p>
            <a:pPr algn="r" rtl="1">
              <a:lnSpc>
                <a:spcPct val="150000"/>
              </a:lnSpc>
            </a:pPr>
            <a:r>
              <a:rPr lang="fa-IR" sz="1900" b="1" dirty="0" smtClean="0">
                <a:solidFill>
                  <a:prstClr val="black"/>
                </a:solidFill>
                <a:cs typeface="B Titr" panose="00000700000000000000" pitchFamily="2" charset="-78"/>
              </a:rPr>
              <a:t>از </a:t>
            </a:r>
            <a:r>
              <a:rPr lang="fa-IR" sz="1900" b="1" dirty="0">
                <a:solidFill>
                  <a:prstClr val="black"/>
                </a:solidFill>
                <a:cs typeface="B Titr" panose="00000700000000000000" pitchFamily="2" charset="-78"/>
              </a:rPr>
              <a:t>نوشیدن و خوردن غذاها و نوشیدنی های اسیدی در شب خودداری کنید.</a:t>
            </a:r>
          </a:p>
          <a:p>
            <a:pPr algn="r" rtl="1">
              <a:lnSpc>
                <a:spcPct val="150000"/>
              </a:lnSpc>
            </a:pPr>
            <a:r>
              <a:rPr lang="fa-IR" sz="1900" b="1" dirty="0" smtClean="0">
                <a:solidFill>
                  <a:prstClr val="black"/>
                </a:solidFill>
                <a:cs typeface="B Titr" panose="00000700000000000000" pitchFamily="2" charset="-78"/>
              </a:rPr>
              <a:t>از </a:t>
            </a:r>
            <a:r>
              <a:rPr lang="fa-IR" sz="1900" b="1" dirty="0">
                <a:solidFill>
                  <a:prstClr val="black"/>
                </a:solidFill>
                <a:cs typeface="B Titr" panose="00000700000000000000" pitchFamily="2" charset="-78"/>
              </a:rPr>
              <a:t>مسواک زدن قبل یا بعد از مصرف نوشیدنی های اسیدی خودداری کنید.</a:t>
            </a:r>
          </a:p>
          <a:p>
            <a:pPr algn="r" rtl="1">
              <a:lnSpc>
                <a:spcPct val="150000"/>
              </a:lnSpc>
            </a:pPr>
            <a:r>
              <a:rPr lang="fa-IR" sz="1900" b="1" dirty="0" smtClean="0">
                <a:solidFill>
                  <a:prstClr val="black"/>
                </a:solidFill>
                <a:cs typeface="B Titr" panose="00000700000000000000" pitchFamily="2" charset="-78"/>
              </a:rPr>
              <a:t>از </a:t>
            </a:r>
            <a:r>
              <a:rPr lang="fa-IR" sz="1900" b="1" dirty="0">
                <a:solidFill>
                  <a:prstClr val="black"/>
                </a:solidFill>
                <a:cs typeface="B Titr" panose="00000700000000000000" pitchFamily="2" charset="-78"/>
              </a:rPr>
              <a:t>مسواک نرم و خمیر دندان های غیر ساینده استفاده کنید.</a:t>
            </a:r>
          </a:p>
          <a:p>
            <a:pPr algn="r" rtl="1">
              <a:lnSpc>
                <a:spcPct val="150000"/>
              </a:lnSpc>
            </a:pPr>
            <a:r>
              <a:rPr lang="fa-IR" sz="1900" b="1" dirty="0" smtClean="0">
                <a:solidFill>
                  <a:prstClr val="black"/>
                </a:solidFill>
                <a:cs typeface="B Titr" panose="00000700000000000000" pitchFamily="2" charset="-78"/>
              </a:rPr>
              <a:t>برای </a:t>
            </a:r>
            <a:r>
              <a:rPr lang="fa-IR" sz="1900" b="1" dirty="0">
                <a:solidFill>
                  <a:prstClr val="black"/>
                </a:solidFill>
                <a:cs typeface="B Titr" panose="00000700000000000000" pitchFamily="2" charset="-78"/>
              </a:rPr>
              <a:t>تحریک جریان بزاق پس از کاهش ریفلاکس و پس از غذا می توانید آدامس بجوید.</a:t>
            </a:r>
          </a:p>
          <a:p>
            <a:pPr algn="r" rtl="1">
              <a:lnSpc>
                <a:spcPct val="150000"/>
              </a:lnSpc>
            </a:pPr>
            <a:r>
              <a:rPr lang="fa-IR" sz="1900" b="1" dirty="0" smtClean="0">
                <a:solidFill>
                  <a:prstClr val="black"/>
                </a:solidFill>
                <a:cs typeface="B Titr" panose="00000700000000000000" pitchFamily="2" charset="-78"/>
              </a:rPr>
              <a:t>برای </a:t>
            </a:r>
            <a:r>
              <a:rPr lang="fa-IR" sz="1900" b="1" dirty="0">
                <a:solidFill>
                  <a:prstClr val="black"/>
                </a:solidFill>
                <a:cs typeface="B Titr" panose="00000700000000000000" pitchFamily="2" charset="-78"/>
              </a:rPr>
              <a:t>درمان بیماری هایی چون ریفلاکس معده و مری هر چه سریع تر اقدام کنید</a:t>
            </a:r>
            <a:r>
              <a:rPr lang="fa-IR" dirty="0"/>
              <a:t>.</a:t>
            </a:r>
          </a:p>
          <a:p>
            <a:endParaRPr lang="en-US" dirty="0"/>
          </a:p>
        </p:txBody>
      </p:sp>
    </p:spTree>
    <p:extLst>
      <p:ext uri="{BB962C8B-B14F-4D97-AF65-F5344CB8AC3E}">
        <p14:creationId xmlns:p14="http://schemas.microsoft.com/office/powerpoint/2010/main" val="3619402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r"/>
            <a:r>
              <a:rPr lang="fa-IR" b="1" dirty="0">
                <a:cs typeface="B Titr" panose="00000700000000000000" pitchFamily="2" charset="-78"/>
              </a:rPr>
              <a:t>تغذیه و بیماری لثه</a:t>
            </a:r>
            <a:br>
              <a:rPr lang="fa-IR" b="1" dirty="0">
                <a:cs typeface="B Titr" panose="00000700000000000000" pitchFamily="2" charset="-78"/>
              </a:rPr>
            </a:br>
            <a:endParaRPr lang="en-US" b="1" dirty="0">
              <a:cs typeface="B Titr" panose="00000700000000000000" pitchFamily="2" charset="-78"/>
            </a:endParaRPr>
          </a:p>
        </p:txBody>
      </p:sp>
      <p:sp>
        <p:nvSpPr>
          <p:cNvPr id="3" name="Content Placeholder 2"/>
          <p:cNvSpPr>
            <a:spLocks noGrp="1"/>
          </p:cNvSpPr>
          <p:nvPr>
            <p:ph idx="1"/>
          </p:nvPr>
        </p:nvSpPr>
        <p:spPr>
          <a:xfrm>
            <a:off x="1154954" y="2603500"/>
            <a:ext cx="10322343" cy="3416300"/>
          </a:xfrm>
        </p:spPr>
        <p:txBody>
          <a:bodyPr/>
          <a:lstStyle/>
          <a:p>
            <a:pPr marL="0" indent="0" algn="r" rtl="1">
              <a:lnSpc>
                <a:spcPct val="200000"/>
              </a:lnSpc>
              <a:buNone/>
            </a:pPr>
            <a:r>
              <a:rPr lang="fa-IR" sz="1900" b="1" dirty="0">
                <a:solidFill>
                  <a:prstClr val="black"/>
                </a:solidFill>
                <a:cs typeface="B Titr" panose="00000700000000000000" pitchFamily="2" charset="-78"/>
              </a:rPr>
              <a:t>جدای </a:t>
            </a:r>
            <a:r>
              <a:rPr lang="fa-IR" sz="1900" b="1" dirty="0">
                <a:solidFill>
                  <a:prstClr val="black"/>
                </a:solidFill>
                <a:cs typeface="B Titr" panose="00000700000000000000" pitchFamily="2" charset="-78"/>
              </a:rPr>
              <a:t>از کمبود شدید ویتامین </a:t>
            </a:r>
            <a:r>
              <a:rPr lang="en-US" sz="1900" b="1" dirty="0">
                <a:solidFill>
                  <a:prstClr val="black"/>
                </a:solidFill>
                <a:cs typeface="B Titr" panose="00000700000000000000" pitchFamily="2" charset="-78"/>
              </a:rPr>
              <a:t>C </a:t>
            </a:r>
            <a:r>
              <a:rPr lang="fa-IR" sz="1900" b="1" dirty="0" smtClean="0">
                <a:solidFill>
                  <a:prstClr val="black"/>
                </a:solidFill>
                <a:cs typeface="B Titr" panose="00000700000000000000" pitchFamily="2" charset="-78"/>
              </a:rPr>
              <a:t> که </a:t>
            </a:r>
            <a:r>
              <a:rPr lang="fa-IR" sz="1900" b="1" dirty="0">
                <a:solidFill>
                  <a:prstClr val="black"/>
                </a:solidFill>
                <a:cs typeface="B Titr" panose="00000700000000000000" pitchFamily="2" charset="-78"/>
              </a:rPr>
              <a:t>می تواند منجر به اسکوربوت بیماری لثه شود، شواهد نشان می دهند که ارتباطاتی میان رژیم غذایی و بیماری های لثه وجود دارد. </a:t>
            </a:r>
            <a:r>
              <a:rPr lang="fa-IR" sz="1900" b="1" dirty="0">
                <a:solidFill>
                  <a:prstClr val="black"/>
                </a:solidFill>
                <a:cs typeface="B Titr" panose="00000700000000000000" pitchFamily="2" charset="-78"/>
              </a:rPr>
              <a:t>به نظر می رسد که بیماری لثه در بین افرادی که تغذیه صحیحی ندارند و مواد مغذی زیادی به بدن آنها نمی رسد شدیدتر است. افرادی که دچار سوءتغذیه هستند مقاومت کمی در برابر عفونت ها داشته و بیشتر مستعد بیماری لثه می باشند.</a:t>
            </a:r>
          </a:p>
          <a:p>
            <a:endParaRPr lang="en-US" dirty="0"/>
          </a:p>
        </p:txBody>
      </p:sp>
    </p:spTree>
    <p:extLst>
      <p:ext uri="{BB962C8B-B14F-4D97-AF65-F5344CB8AC3E}">
        <p14:creationId xmlns:p14="http://schemas.microsoft.com/office/powerpoint/2010/main" val="3691770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5161" y="874848"/>
            <a:ext cx="8825658" cy="2677648"/>
          </a:xfrm>
        </p:spPr>
        <p:txBody>
          <a:bodyPr/>
          <a:lstStyle/>
          <a:p>
            <a:pPr algn="r" rtl="1">
              <a:lnSpc>
                <a:spcPct val="150000"/>
              </a:lnSpc>
            </a:pPr>
            <a:r>
              <a:rPr lang="en-US" sz="1800" dirty="0">
                <a:cs typeface="B Titr" panose="00000700000000000000" pitchFamily="2" charset="-78"/>
              </a:rPr>
              <a:t/>
            </a:r>
            <a:br>
              <a:rPr lang="en-US" sz="1800" dirty="0">
                <a:cs typeface="B Titr" panose="00000700000000000000" pitchFamily="2" charset="-78"/>
              </a:rPr>
            </a:br>
            <a:endParaRPr lang="en-US" sz="1800" dirty="0">
              <a:cs typeface="B Titr" panose="00000700000000000000" pitchFamily="2" charset="-78"/>
            </a:endParaRPr>
          </a:p>
        </p:txBody>
      </p:sp>
      <p:sp>
        <p:nvSpPr>
          <p:cNvPr id="6" name="Rectangle 5"/>
          <p:cNvSpPr/>
          <p:nvPr/>
        </p:nvSpPr>
        <p:spPr>
          <a:xfrm>
            <a:off x="1365161" y="667090"/>
            <a:ext cx="9098787" cy="1685077"/>
          </a:xfrm>
          <a:prstGeom prst="rect">
            <a:avLst/>
          </a:prstGeom>
        </p:spPr>
        <p:txBody>
          <a:bodyPr wrap="square">
            <a:spAutoFit/>
          </a:bodyPr>
          <a:lstStyle/>
          <a:p>
            <a:pPr algn="ctr">
              <a:lnSpc>
                <a:spcPct val="150000"/>
              </a:lnSpc>
            </a:pPr>
            <a:r>
              <a:rPr lang="en-US" sz="3600" b="1" dirty="0" err="1">
                <a:solidFill>
                  <a:schemeClr val="bg2"/>
                </a:solidFill>
                <a:latin typeface="+mj-lt"/>
                <a:ea typeface="+mj-ea"/>
                <a:cs typeface="B Titr" panose="00000700000000000000" pitchFamily="2" charset="-78"/>
              </a:rPr>
              <a:t>تاثیر</a:t>
            </a:r>
            <a:r>
              <a:rPr lang="en-US" sz="3600" b="1" dirty="0">
                <a:solidFill>
                  <a:schemeClr val="bg2"/>
                </a:solidFill>
                <a:latin typeface="+mj-lt"/>
                <a:ea typeface="+mj-ea"/>
                <a:cs typeface="B Titr" panose="00000700000000000000" pitchFamily="2" charset="-78"/>
              </a:rPr>
              <a:t> </a:t>
            </a:r>
            <a:r>
              <a:rPr lang="en-US" sz="3600" b="1" dirty="0" err="1">
                <a:solidFill>
                  <a:schemeClr val="bg2"/>
                </a:solidFill>
                <a:latin typeface="+mj-lt"/>
                <a:ea typeface="+mj-ea"/>
                <a:cs typeface="B Titr" panose="00000700000000000000" pitchFamily="2" charset="-78"/>
              </a:rPr>
              <a:t>تغذیه</a:t>
            </a:r>
            <a:r>
              <a:rPr lang="en-US" sz="3600" b="1" dirty="0">
                <a:solidFill>
                  <a:schemeClr val="bg2"/>
                </a:solidFill>
                <a:latin typeface="+mj-lt"/>
                <a:ea typeface="+mj-ea"/>
                <a:cs typeface="B Titr" panose="00000700000000000000" pitchFamily="2" charset="-78"/>
              </a:rPr>
              <a:t> و </a:t>
            </a:r>
            <a:r>
              <a:rPr lang="en-US" sz="3600" b="1" dirty="0" err="1">
                <a:solidFill>
                  <a:schemeClr val="bg2"/>
                </a:solidFill>
                <a:latin typeface="+mj-lt"/>
                <a:ea typeface="+mj-ea"/>
                <a:cs typeface="B Titr" panose="00000700000000000000" pitchFamily="2" charset="-78"/>
              </a:rPr>
              <a:t>استفاده</a:t>
            </a:r>
            <a:r>
              <a:rPr lang="en-US" sz="3600" b="1" dirty="0">
                <a:solidFill>
                  <a:schemeClr val="bg2"/>
                </a:solidFill>
                <a:latin typeface="+mj-lt"/>
                <a:ea typeface="+mj-ea"/>
                <a:cs typeface="B Titr" panose="00000700000000000000" pitchFamily="2" charset="-78"/>
              </a:rPr>
              <a:t> </a:t>
            </a:r>
            <a:r>
              <a:rPr lang="en-US" sz="3600" b="1" dirty="0" err="1">
                <a:solidFill>
                  <a:schemeClr val="bg2"/>
                </a:solidFill>
                <a:latin typeface="+mj-lt"/>
                <a:ea typeface="+mj-ea"/>
                <a:cs typeface="B Titr" panose="00000700000000000000" pitchFamily="2" charset="-78"/>
              </a:rPr>
              <a:t>از</a:t>
            </a:r>
            <a:r>
              <a:rPr lang="en-US" sz="3600" b="1" dirty="0">
                <a:solidFill>
                  <a:schemeClr val="bg2"/>
                </a:solidFill>
                <a:latin typeface="+mj-lt"/>
                <a:ea typeface="+mj-ea"/>
                <a:cs typeface="B Titr" panose="00000700000000000000" pitchFamily="2" charset="-78"/>
              </a:rPr>
              <a:t> </a:t>
            </a:r>
            <a:r>
              <a:rPr lang="en-US" sz="3600" b="1" dirty="0" err="1">
                <a:solidFill>
                  <a:schemeClr val="bg2"/>
                </a:solidFill>
                <a:latin typeface="+mj-lt"/>
                <a:ea typeface="+mj-ea"/>
                <a:cs typeface="B Titr" panose="00000700000000000000" pitchFamily="2" charset="-78"/>
              </a:rPr>
              <a:t>ریز</a:t>
            </a:r>
            <a:r>
              <a:rPr lang="en-US" sz="3600" b="1" dirty="0">
                <a:solidFill>
                  <a:schemeClr val="bg2"/>
                </a:solidFill>
                <a:latin typeface="+mj-lt"/>
                <a:ea typeface="+mj-ea"/>
                <a:cs typeface="B Titr" panose="00000700000000000000" pitchFamily="2" charset="-78"/>
              </a:rPr>
              <a:t> </a:t>
            </a:r>
            <a:r>
              <a:rPr lang="en-US" sz="3600" b="1" dirty="0" err="1">
                <a:solidFill>
                  <a:schemeClr val="bg2"/>
                </a:solidFill>
                <a:latin typeface="+mj-lt"/>
                <a:ea typeface="+mj-ea"/>
                <a:cs typeface="B Titr" panose="00000700000000000000" pitchFamily="2" charset="-78"/>
              </a:rPr>
              <a:t>مغذی</a:t>
            </a:r>
            <a:r>
              <a:rPr lang="en-US" sz="3600" b="1" dirty="0">
                <a:solidFill>
                  <a:schemeClr val="bg2"/>
                </a:solidFill>
                <a:latin typeface="+mj-lt"/>
                <a:ea typeface="+mj-ea"/>
                <a:cs typeface="B Titr" panose="00000700000000000000" pitchFamily="2" charset="-78"/>
              </a:rPr>
              <a:t> </a:t>
            </a:r>
            <a:r>
              <a:rPr lang="en-US" sz="3600" b="1" dirty="0" err="1">
                <a:solidFill>
                  <a:schemeClr val="bg2"/>
                </a:solidFill>
                <a:latin typeface="+mj-lt"/>
                <a:ea typeface="+mj-ea"/>
                <a:cs typeface="B Titr" panose="00000700000000000000" pitchFamily="2" charset="-78"/>
              </a:rPr>
              <a:t>ها</a:t>
            </a:r>
            <a:r>
              <a:rPr lang="en-US" sz="3600" b="1" dirty="0">
                <a:solidFill>
                  <a:schemeClr val="bg2"/>
                </a:solidFill>
                <a:latin typeface="+mj-lt"/>
                <a:ea typeface="+mj-ea"/>
                <a:cs typeface="B Titr" panose="00000700000000000000" pitchFamily="2" charset="-78"/>
              </a:rPr>
              <a:t> </a:t>
            </a:r>
            <a:endParaRPr lang="fa-IR" sz="3600" b="1" dirty="0" smtClean="0">
              <a:solidFill>
                <a:schemeClr val="bg2"/>
              </a:solidFill>
              <a:latin typeface="+mj-lt"/>
              <a:ea typeface="+mj-ea"/>
              <a:cs typeface="B Titr" panose="00000700000000000000" pitchFamily="2" charset="-78"/>
            </a:endParaRPr>
          </a:p>
          <a:p>
            <a:pPr algn="ctr">
              <a:lnSpc>
                <a:spcPct val="150000"/>
              </a:lnSpc>
            </a:pPr>
            <a:r>
              <a:rPr lang="en-US" sz="3600" b="1" dirty="0" err="1" smtClean="0">
                <a:solidFill>
                  <a:schemeClr val="bg2"/>
                </a:solidFill>
                <a:latin typeface="+mj-lt"/>
                <a:ea typeface="+mj-ea"/>
                <a:cs typeface="B Titr" panose="00000700000000000000" pitchFamily="2" charset="-78"/>
              </a:rPr>
              <a:t>در</a:t>
            </a:r>
            <a:r>
              <a:rPr lang="fa-IR" sz="3600" b="1" dirty="0" smtClean="0">
                <a:solidFill>
                  <a:schemeClr val="bg2"/>
                </a:solidFill>
                <a:latin typeface="+mj-lt"/>
                <a:ea typeface="+mj-ea"/>
                <a:cs typeface="B Titr" panose="00000700000000000000" pitchFamily="2" charset="-78"/>
              </a:rPr>
              <a:t> </a:t>
            </a:r>
            <a:r>
              <a:rPr lang="en-US" sz="3600" b="1" dirty="0" smtClean="0">
                <a:solidFill>
                  <a:schemeClr val="bg2"/>
                </a:solidFill>
                <a:latin typeface="+mj-lt"/>
                <a:ea typeface="+mj-ea"/>
                <a:cs typeface="B Titr" panose="00000700000000000000" pitchFamily="2" charset="-78"/>
              </a:rPr>
              <a:t> </a:t>
            </a:r>
            <a:r>
              <a:rPr lang="en-US" sz="3600" b="1" dirty="0" err="1">
                <a:solidFill>
                  <a:schemeClr val="bg2"/>
                </a:solidFill>
                <a:latin typeface="+mj-lt"/>
                <a:ea typeface="+mj-ea"/>
                <a:cs typeface="B Titr" panose="00000700000000000000" pitchFamily="2" charset="-78"/>
              </a:rPr>
              <a:t>بروز</a:t>
            </a:r>
            <a:r>
              <a:rPr lang="en-US" sz="3600" b="1" dirty="0">
                <a:solidFill>
                  <a:schemeClr val="bg2"/>
                </a:solidFill>
                <a:latin typeface="+mj-lt"/>
                <a:ea typeface="+mj-ea"/>
                <a:cs typeface="B Titr" panose="00000700000000000000" pitchFamily="2" charset="-78"/>
              </a:rPr>
              <a:t> </a:t>
            </a:r>
            <a:r>
              <a:rPr lang="en-US" sz="3600" b="1" dirty="0" err="1">
                <a:solidFill>
                  <a:schemeClr val="bg2"/>
                </a:solidFill>
                <a:latin typeface="+mj-lt"/>
                <a:ea typeface="+mj-ea"/>
                <a:cs typeface="B Titr" panose="00000700000000000000" pitchFamily="2" charset="-78"/>
              </a:rPr>
              <a:t>بیماری</a:t>
            </a:r>
            <a:r>
              <a:rPr lang="en-US" sz="3600" b="1" dirty="0">
                <a:solidFill>
                  <a:schemeClr val="bg2"/>
                </a:solidFill>
                <a:latin typeface="+mj-lt"/>
                <a:ea typeface="+mj-ea"/>
                <a:cs typeface="B Titr" panose="00000700000000000000" pitchFamily="2" charset="-78"/>
              </a:rPr>
              <a:t> </a:t>
            </a:r>
            <a:r>
              <a:rPr lang="en-US" sz="3600" b="1" dirty="0" err="1">
                <a:solidFill>
                  <a:schemeClr val="bg2"/>
                </a:solidFill>
                <a:latin typeface="+mj-lt"/>
                <a:ea typeface="+mj-ea"/>
                <a:cs typeface="B Titr" panose="00000700000000000000" pitchFamily="2" charset="-78"/>
              </a:rPr>
              <a:t>دهان</a:t>
            </a:r>
            <a:r>
              <a:rPr lang="en-US" sz="3600" b="1" dirty="0">
                <a:solidFill>
                  <a:schemeClr val="bg2"/>
                </a:solidFill>
                <a:latin typeface="+mj-lt"/>
                <a:ea typeface="+mj-ea"/>
                <a:cs typeface="B Titr" panose="00000700000000000000" pitchFamily="2" charset="-78"/>
              </a:rPr>
              <a:t> و </a:t>
            </a:r>
            <a:r>
              <a:rPr lang="en-US" sz="3600" b="1" dirty="0" err="1">
                <a:solidFill>
                  <a:schemeClr val="bg2"/>
                </a:solidFill>
                <a:latin typeface="+mj-lt"/>
                <a:ea typeface="+mj-ea"/>
                <a:cs typeface="B Titr" panose="00000700000000000000" pitchFamily="2" charset="-78"/>
              </a:rPr>
              <a:t>دندان</a:t>
            </a:r>
            <a:endParaRPr lang="en-US" sz="3600" b="1" dirty="0">
              <a:solidFill>
                <a:schemeClr val="bg2"/>
              </a:solidFill>
              <a:latin typeface="+mj-lt"/>
              <a:ea typeface="+mj-ea"/>
              <a:cs typeface="B Titr" panose="00000700000000000000" pitchFamily="2" charset="-78"/>
            </a:endParaRPr>
          </a:p>
        </p:txBody>
      </p:sp>
      <p:sp>
        <p:nvSpPr>
          <p:cNvPr id="8" name="AutoShape 2" descr="اهمیت تغذیه در سلامت دندانها | لبخند سپید شرق"/>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rotWithShape="1">
          <a:blip r:embed="rId2"/>
          <a:srcRect l="5387" t="15415" r="4311" b="19099"/>
          <a:stretch/>
        </p:blipFill>
        <p:spPr>
          <a:xfrm>
            <a:off x="2482926" y="2352167"/>
            <a:ext cx="6863256" cy="3762034"/>
          </a:xfrm>
          <a:prstGeom prst="rect">
            <a:avLst/>
          </a:prstGeom>
          <a:ln>
            <a:noFill/>
          </a:ln>
          <a:effectLst>
            <a:softEdge rad="112500"/>
          </a:effectLst>
        </p:spPr>
      </p:pic>
    </p:spTree>
    <p:extLst>
      <p:ext uri="{BB962C8B-B14F-4D97-AF65-F5344CB8AC3E}">
        <p14:creationId xmlns:p14="http://schemas.microsoft.com/office/powerpoint/2010/main" val="3648416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5161" y="874848"/>
            <a:ext cx="8825658" cy="2677648"/>
          </a:xfrm>
        </p:spPr>
        <p:txBody>
          <a:bodyPr/>
          <a:lstStyle/>
          <a:p>
            <a:pPr algn="r" rtl="1">
              <a:lnSpc>
                <a:spcPct val="150000"/>
              </a:lnSpc>
            </a:pPr>
            <a:r>
              <a:rPr lang="en-US" sz="1800" dirty="0">
                <a:cs typeface="B Titr" panose="00000700000000000000" pitchFamily="2" charset="-78"/>
              </a:rPr>
              <a:t/>
            </a:r>
            <a:br>
              <a:rPr lang="en-US" sz="1800" dirty="0">
                <a:cs typeface="B Titr" panose="00000700000000000000" pitchFamily="2" charset="-78"/>
              </a:rPr>
            </a:br>
            <a:endParaRPr lang="en-US" sz="1800" dirty="0">
              <a:cs typeface="B Titr" panose="00000700000000000000" pitchFamily="2" charset="-78"/>
            </a:endParaRPr>
          </a:p>
        </p:txBody>
      </p:sp>
      <p:sp>
        <p:nvSpPr>
          <p:cNvPr id="6" name="Rectangle 5"/>
          <p:cNvSpPr/>
          <p:nvPr/>
        </p:nvSpPr>
        <p:spPr>
          <a:xfrm>
            <a:off x="1228596" y="1424322"/>
            <a:ext cx="9098787" cy="646331"/>
          </a:xfrm>
          <a:prstGeom prst="rect">
            <a:avLst/>
          </a:prstGeom>
        </p:spPr>
        <p:txBody>
          <a:bodyPr wrap="square">
            <a:spAutoFit/>
          </a:bodyPr>
          <a:lstStyle/>
          <a:p>
            <a:pPr algn="ctr" rtl="1"/>
            <a:r>
              <a:rPr lang="ar-SA" sz="3600" b="1" dirty="0">
                <a:solidFill>
                  <a:schemeClr val="bg2"/>
                </a:solidFill>
                <a:latin typeface="+mj-lt"/>
                <a:ea typeface="+mj-ea"/>
                <a:cs typeface="B Titr" panose="00000700000000000000" pitchFamily="2" charset="-78"/>
              </a:rPr>
              <a:t>توصیه های غذایی برای مراقبت از دندان ها</a:t>
            </a:r>
            <a:endParaRPr lang="en-US" sz="3600" b="1" dirty="0">
              <a:solidFill>
                <a:schemeClr val="bg2"/>
              </a:solidFill>
              <a:latin typeface="+mj-lt"/>
              <a:ea typeface="+mj-ea"/>
              <a:cs typeface="B Titr" panose="00000700000000000000" pitchFamily="2" charset="-78"/>
            </a:endParaRPr>
          </a:p>
        </p:txBody>
      </p:sp>
      <p:pic>
        <p:nvPicPr>
          <p:cNvPr id="5" name="Picture 4" descr="مواد قندی و کربوهیدرات ها"/>
          <p:cNvPicPr/>
          <p:nvPr/>
        </p:nvPicPr>
        <p:blipFill>
          <a:blip r:embed="rId2">
            <a:extLst>
              <a:ext uri="{28A0092B-C50C-407E-A947-70E740481C1C}">
                <a14:useLocalDpi xmlns:a14="http://schemas.microsoft.com/office/drawing/2010/main" val="0"/>
              </a:ext>
            </a:extLst>
          </a:blip>
          <a:srcRect/>
          <a:stretch>
            <a:fillRect/>
          </a:stretch>
        </p:blipFill>
        <p:spPr bwMode="auto">
          <a:xfrm>
            <a:off x="2007476" y="2620127"/>
            <a:ext cx="7924800" cy="3189631"/>
          </a:xfrm>
          <a:prstGeom prst="rect">
            <a:avLst/>
          </a:prstGeom>
          <a:noFill/>
          <a:ln>
            <a:noFill/>
          </a:ln>
        </p:spPr>
      </p:pic>
    </p:spTree>
    <p:extLst>
      <p:ext uri="{BB962C8B-B14F-4D97-AF65-F5344CB8AC3E}">
        <p14:creationId xmlns:p14="http://schemas.microsoft.com/office/powerpoint/2010/main" val="1276474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8277" y="2540438"/>
            <a:ext cx="10552386" cy="4165162"/>
          </a:xfrm>
        </p:spPr>
        <p:txBody>
          <a:bodyPr>
            <a:normAutofit/>
          </a:bodyPr>
          <a:lstStyle/>
          <a:p>
            <a:pPr marL="0" indent="0" algn="r" rtl="1">
              <a:lnSpc>
                <a:spcPct val="150000"/>
              </a:lnSpc>
              <a:buNone/>
            </a:pPr>
            <a:r>
              <a:rPr lang="fa-IR" sz="1900" b="1" dirty="0">
                <a:solidFill>
                  <a:prstClr val="black"/>
                </a:solidFill>
                <a:cs typeface="B Titr" panose="00000700000000000000" pitchFamily="2" charset="-78"/>
              </a:rPr>
              <a:t>تغذیه و دندان های سالم نتیجه یک ترکیب منتخب از مواد غذایی و دفعات مصرف قند در یک بازه </a:t>
            </a:r>
            <a:r>
              <a:rPr lang="fa-IR" sz="1900" b="1" dirty="0">
                <a:solidFill>
                  <a:prstClr val="black"/>
                </a:solidFill>
                <a:cs typeface="B Titr" panose="00000700000000000000" pitchFamily="2" charset="-78"/>
              </a:rPr>
              <a:t>زمانی است که همگی در تشکیل پوسیدگی دندان و سایر مشکلات مرتبط با آن نقش دارند.</a:t>
            </a:r>
          </a:p>
          <a:p>
            <a:pPr marL="0" indent="0" algn="r" rtl="1">
              <a:lnSpc>
                <a:spcPct val="150000"/>
              </a:lnSpc>
              <a:buNone/>
            </a:pPr>
            <a:r>
              <a:rPr lang="fa-IR" sz="1900" b="1" dirty="0" smtClean="0">
                <a:solidFill>
                  <a:prstClr val="black"/>
                </a:solidFill>
                <a:cs typeface="B Titr" panose="00000700000000000000" pitchFamily="2" charset="-78"/>
              </a:rPr>
              <a:t>* م</a:t>
            </a:r>
            <a:r>
              <a:rPr lang="ar-SA" sz="1900" b="1" dirty="0" smtClean="0">
                <a:solidFill>
                  <a:prstClr val="black"/>
                </a:solidFill>
                <a:cs typeface="B Titr" panose="00000700000000000000" pitchFamily="2" charset="-78"/>
              </a:rPr>
              <a:t>واد </a:t>
            </a:r>
            <a:r>
              <a:rPr lang="ar-SA" sz="1900" b="1" dirty="0">
                <a:solidFill>
                  <a:prstClr val="black"/>
                </a:solidFill>
                <a:cs typeface="B Titr" panose="00000700000000000000" pitchFamily="2" charset="-78"/>
              </a:rPr>
              <a:t>قندی و کربوهیدرات ها</a:t>
            </a:r>
            <a:endParaRPr lang="en-US" sz="1900" b="1" dirty="0">
              <a:solidFill>
                <a:prstClr val="black"/>
              </a:solidFill>
              <a:cs typeface="B Titr" panose="00000700000000000000" pitchFamily="2" charset="-78"/>
            </a:endParaRPr>
          </a:p>
          <a:p>
            <a:pPr marL="0" indent="0" algn="r" rtl="1">
              <a:lnSpc>
                <a:spcPct val="150000"/>
              </a:lnSpc>
              <a:buNone/>
            </a:pPr>
            <a:r>
              <a:rPr lang="ar-SA" sz="1900" b="1" dirty="0">
                <a:solidFill>
                  <a:prstClr val="black"/>
                </a:solidFill>
                <a:cs typeface="B Titr" panose="00000700000000000000" pitchFamily="2" charset="-78"/>
              </a:rPr>
              <a:t>مواد قندی و کربوهیدرات ها که به عنوان منبع انرژی توسط باکتری ها مورد استفاده قرار می گیرند باعث افت</a:t>
            </a:r>
            <a:r>
              <a:rPr lang="en-US" sz="1900" b="1" dirty="0">
                <a:solidFill>
                  <a:prstClr val="black"/>
                </a:solidFill>
                <a:cs typeface="B Titr" panose="00000700000000000000" pitchFamily="2" charset="-78"/>
              </a:rPr>
              <a:t> </a:t>
            </a:r>
            <a:r>
              <a:rPr lang="en-US" sz="1900" b="1" dirty="0">
                <a:solidFill>
                  <a:prstClr val="black"/>
                </a:solidFill>
                <a:cs typeface="B Titr" panose="00000700000000000000" pitchFamily="2" charset="-78"/>
              </a:rPr>
              <a:t>P</a:t>
            </a:r>
            <a:r>
              <a:rPr lang="en-US" sz="1900" b="1" dirty="0" smtClean="0">
                <a:solidFill>
                  <a:prstClr val="black"/>
                </a:solidFill>
                <a:cs typeface="B Titr" panose="00000700000000000000" pitchFamily="2" charset="-78"/>
              </a:rPr>
              <a:t>H </a:t>
            </a:r>
            <a:r>
              <a:rPr lang="ar-SA" sz="1900" b="1" dirty="0">
                <a:solidFill>
                  <a:prstClr val="black"/>
                </a:solidFill>
                <a:cs typeface="B Titr" panose="00000700000000000000" pitchFamily="2" charset="-78"/>
              </a:rPr>
              <a:t>شده و در نتیجه پوسیدگی دندان را سبب می شوند. </a:t>
            </a:r>
            <a:r>
              <a:rPr lang="ar-SA" sz="1900" b="1" dirty="0">
                <a:solidFill>
                  <a:prstClr val="black"/>
                </a:solidFill>
                <a:cs typeface="B Titr" panose="00000700000000000000" pitchFamily="2" charset="-78"/>
              </a:rPr>
              <a:t>با این حال، اگر یک ماده غیر قندی که بزاق را تحریک می کند، بلافاصله قبل، حین یا پس از این مواد مصرف شود، </a:t>
            </a:r>
            <a:r>
              <a:rPr lang="en-US" sz="1900" b="1" dirty="0" smtClean="0">
                <a:solidFill>
                  <a:prstClr val="black"/>
                </a:solidFill>
                <a:cs typeface="B Titr" panose="00000700000000000000" pitchFamily="2" charset="-78"/>
              </a:rPr>
              <a:t>PH</a:t>
            </a:r>
            <a:r>
              <a:rPr lang="fa-IR" sz="1900" b="1" dirty="0" smtClean="0">
                <a:solidFill>
                  <a:prstClr val="black"/>
                </a:solidFill>
                <a:cs typeface="B Titr" panose="00000700000000000000" pitchFamily="2" charset="-78"/>
              </a:rPr>
              <a:t> </a:t>
            </a:r>
            <a:r>
              <a:rPr lang="ar-SA" sz="1900" b="1" dirty="0" smtClean="0">
                <a:solidFill>
                  <a:prstClr val="black"/>
                </a:solidFill>
                <a:cs typeface="B Titr" panose="00000700000000000000" pitchFamily="2" charset="-78"/>
              </a:rPr>
              <a:t>افزایش </a:t>
            </a:r>
            <a:r>
              <a:rPr lang="ar-SA" sz="1900" b="1" dirty="0">
                <a:solidFill>
                  <a:prstClr val="black"/>
                </a:solidFill>
                <a:cs typeface="B Titr" panose="00000700000000000000" pitchFamily="2" charset="-78"/>
              </a:rPr>
              <a:t>یافته و بزاق می تواند از پیشرفت پوسیدگی جلوگیری نماید</a:t>
            </a:r>
            <a:r>
              <a:rPr lang="en-US" sz="1900" b="1" dirty="0">
                <a:solidFill>
                  <a:prstClr val="black"/>
                </a:solidFill>
                <a:cs typeface="B Titr" panose="00000700000000000000" pitchFamily="2" charset="-78"/>
              </a:rPr>
              <a:t>.</a:t>
            </a:r>
          </a:p>
          <a:p>
            <a:pPr marL="0" indent="0" algn="r" rtl="1">
              <a:lnSpc>
                <a:spcPct val="150000"/>
              </a:lnSpc>
              <a:buNone/>
            </a:pPr>
            <a:endParaRPr lang="en-US" sz="1900" b="1" dirty="0">
              <a:solidFill>
                <a:prstClr val="black"/>
              </a:solidFill>
              <a:cs typeface="B Titr" panose="00000700000000000000" pitchFamily="2" charset="-78"/>
            </a:endParaRPr>
          </a:p>
        </p:txBody>
      </p:sp>
    </p:spTree>
    <p:extLst>
      <p:ext uri="{BB962C8B-B14F-4D97-AF65-F5344CB8AC3E}">
        <p14:creationId xmlns:p14="http://schemas.microsoft.com/office/powerpoint/2010/main" val="1609642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4540" y="3652929"/>
            <a:ext cx="10721735" cy="2968587"/>
          </a:xfrm>
        </p:spPr>
        <p:txBody>
          <a:bodyPr/>
          <a:lstStyle/>
          <a:p>
            <a:pPr marL="0" indent="0" algn="r" rtl="1">
              <a:lnSpc>
                <a:spcPct val="150000"/>
              </a:lnSpc>
              <a:buNone/>
            </a:pPr>
            <a:r>
              <a:rPr lang="fa-IR" sz="1900" b="1" dirty="0" smtClean="0">
                <a:solidFill>
                  <a:prstClr val="black"/>
                </a:solidFill>
                <a:cs typeface="B Titr" panose="00000700000000000000" pitchFamily="2" charset="-78"/>
              </a:rPr>
              <a:t>* </a:t>
            </a:r>
            <a:r>
              <a:rPr lang="ar-SA" sz="1900" b="1" dirty="0" smtClean="0">
                <a:solidFill>
                  <a:prstClr val="black"/>
                </a:solidFill>
                <a:cs typeface="B Titr" panose="00000700000000000000" pitchFamily="2" charset="-78"/>
              </a:rPr>
              <a:t>غذاهای غنی از کلسیم و حاوی فلوراید</a:t>
            </a:r>
            <a:endParaRPr lang="en-US" sz="1900" b="1" dirty="0" smtClean="0">
              <a:solidFill>
                <a:prstClr val="black"/>
              </a:solidFill>
              <a:cs typeface="B Titr" panose="00000700000000000000" pitchFamily="2" charset="-78"/>
            </a:endParaRPr>
          </a:p>
          <a:p>
            <a:pPr marL="0" indent="0" algn="r" rtl="1">
              <a:lnSpc>
                <a:spcPct val="150000"/>
              </a:lnSpc>
              <a:buNone/>
            </a:pPr>
            <a:r>
              <a:rPr lang="ar-SA" sz="1900" b="1" dirty="0" smtClean="0">
                <a:solidFill>
                  <a:prstClr val="black"/>
                </a:solidFill>
                <a:cs typeface="B Titr" panose="00000700000000000000" pitchFamily="2" charset="-78"/>
              </a:rPr>
              <a:t>زمانی </a:t>
            </a:r>
            <a:r>
              <a:rPr lang="ar-SA" sz="1900" b="1" dirty="0">
                <a:solidFill>
                  <a:prstClr val="black"/>
                </a:solidFill>
                <a:cs typeface="B Titr" panose="00000700000000000000" pitchFamily="2" charset="-78"/>
              </a:rPr>
              <a:t>که غذاهای غنی از کلسیم و حاوی فلوراید مانند شیر گاو، پنیر، چای سیاه، آب شرب حاوی فلوراید در یک رژیم غذایی سالم گنجانده شوند، امکان ترمیم وجود دارد. </a:t>
            </a:r>
            <a:r>
              <a:rPr lang="ar-SA" sz="1900" b="1" dirty="0">
                <a:solidFill>
                  <a:prstClr val="black"/>
                </a:solidFill>
                <a:cs typeface="B Titr" panose="00000700000000000000" pitchFamily="2" charset="-78"/>
              </a:rPr>
              <a:t>قرار دادن شیر یا ماست بدون چربی به همراه یک وعده غذایی و یا میان وعده می تواند احتمال پوسیدگی دندان را کاهش دهد. علاوه بر این، در مطالعه ای نشان داده شد، افراد مسنی که پنیر مصرف می کنند، پوسیدگی دندان هایشان کمتر است</a:t>
            </a:r>
            <a:r>
              <a:rPr lang="en-US" sz="1900" b="1" dirty="0">
                <a:solidFill>
                  <a:prstClr val="black"/>
                </a:solidFill>
                <a:cs typeface="B Titr" panose="00000700000000000000" pitchFamily="2" charset="-78"/>
              </a:rPr>
              <a:t>.</a:t>
            </a:r>
          </a:p>
          <a:p>
            <a:endParaRPr lang="en-US" dirty="0"/>
          </a:p>
        </p:txBody>
      </p:sp>
      <p:pic>
        <p:nvPicPr>
          <p:cNvPr id="4" name="Picture 3"/>
          <p:cNvPicPr>
            <a:picLocks noChangeAspect="1"/>
          </p:cNvPicPr>
          <p:nvPr/>
        </p:nvPicPr>
        <p:blipFill>
          <a:blip r:embed="rId2"/>
          <a:stretch>
            <a:fillRect/>
          </a:stretch>
        </p:blipFill>
        <p:spPr>
          <a:xfrm>
            <a:off x="471782" y="430925"/>
            <a:ext cx="11278783" cy="3142592"/>
          </a:xfrm>
          <a:prstGeom prst="rect">
            <a:avLst/>
          </a:prstGeom>
        </p:spPr>
      </p:pic>
    </p:spTree>
    <p:extLst>
      <p:ext uri="{BB962C8B-B14F-4D97-AF65-F5344CB8AC3E}">
        <p14:creationId xmlns:p14="http://schemas.microsoft.com/office/powerpoint/2010/main" val="3288862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22" y="2603499"/>
            <a:ext cx="10794124" cy="3755259"/>
          </a:xfrm>
        </p:spPr>
        <p:txBody>
          <a:bodyPr/>
          <a:lstStyle/>
          <a:p>
            <a:pPr marL="0" indent="0" algn="r" rtl="1">
              <a:lnSpc>
                <a:spcPct val="150000"/>
              </a:lnSpc>
              <a:buNone/>
            </a:pPr>
            <a:r>
              <a:rPr lang="fa-IR" sz="1900" b="1" dirty="0" smtClean="0">
                <a:solidFill>
                  <a:prstClr val="black"/>
                </a:solidFill>
                <a:cs typeface="B Titr" panose="00000700000000000000" pitchFamily="2" charset="-78"/>
              </a:rPr>
              <a:t>* </a:t>
            </a:r>
            <a:r>
              <a:rPr lang="ar-SA" sz="1900" b="1" dirty="0" smtClean="0">
                <a:solidFill>
                  <a:prstClr val="black"/>
                </a:solidFill>
                <a:cs typeface="B Titr" panose="00000700000000000000" pitchFamily="2" charset="-78"/>
              </a:rPr>
              <a:t>مصرف </a:t>
            </a:r>
            <a:r>
              <a:rPr lang="ar-SA" sz="1900" b="1" dirty="0">
                <a:solidFill>
                  <a:prstClr val="black"/>
                </a:solidFill>
                <a:cs typeface="B Titr" panose="00000700000000000000" pitchFamily="2" charset="-78"/>
              </a:rPr>
              <a:t>کربوهیدرات های قابل تخمیر</a:t>
            </a:r>
            <a:endParaRPr lang="en-US" sz="1900" b="1" dirty="0">
              <a:solidFill>
                <a:prstClr val="black"/>
              </a:solidFill>
              <a:cs typeface="B Titr" panose="00000700000000000000" pitchFamily="2" charset="-78"/>
            </a:endParaRPr>
          </a:p>
          <a:p>
            <a:pPr marL="0" indent="0" algn="r" rtl="1">
              <a:lnSpc>
                <a:spcPct val="150000"/>
              </a:lnSpc>
              <a:buNone/>
            </a:pPr>
            <a:r>
              <a:rPr lang="ar-SA" sz="1900" b="1" dirty="0">
                <a:solidFill>
                  <a:prstClr val="black"/>
                </a:solidFill>
                <a:cs typeface="B Titr" panose="00000700000000000000" pitchFamily="2" charset="-78"/>
              </a:rPr>
              <a:t>خوردن کربوهیدرات های قابل تخمیر مثل کارامل، کشمش یا کلوچه یکی از پس از دیگری چون مدت زمانی در دهان باقی می مانند می توانند میزان پوسیدگی را افزایش دهند. دلیل آن هم پایین ماندن طولانی مدت</a:t>
            </a:r>
            <a:r>
              <a:rPr lang="en-US" sz="1900" b="1" dirty="0">
                <a:solidFill>
                  <a:prstClr val="black"/>
                </a:solidFill>
                <a:cs typeface="B Titr" panose="00000700000000000000" pitchFamily="2" charset="-78"/>
              </a:rPr>
              <a:t> pH </a:t>
            </a:r>
            <a:r>
              <a:rPr lang="ar-SA" sz="1900" b="1" dirty="0">
                <a:solidFill>
                  <a:prstClr val="black"/>
                </a:solidFill>
                <a:cs typeface="B Titr" panose="00000700000000000000" pitchFamily="2" charset="-78"/>
              </a:rPr>
              <a:t>و در نتیجه پیشرفت پوسیدگی دندان است</a:t>
            </a:r>
            <a:r>
              <a:rPr lang="en-US" sz="1900" b="1" dirty="0">
                <a:solidFill>
                  <a:prstClr val="black"/>
                </a:solidFill>
                <a:cs typeface="B Titr" panose="00000700000000000000" pitchFamily="2" charset="-78"/>
              </a:rPr>
              <a:t>.</a:t>
            </a:r>
            <a:br>
              <a:rPr lang="en-US" sz="1900" b="1" dirty="0">
                <a:solidFill>
                  <a:prstClr val="black"/>
                </a:solidFill>
                <a:cs typeface="B Titr" panose="00000700000000000000" pitchFamily="2" charset="-78"/>
              </a:rPr>
            </a:br>
            <a:r>
              <a:rPr lang="fa-IR" sz="1900" b="1" dirty="0" smtClean="0">
                <a:solidFill>
                  <a:prstClr val="black"/>
                </a:solidFill>
                <a:cs typeface="B Titr" panose="00000700000000000000" pitchFamily="2" charset="-78"/>
              </a:rPr>
              <a:t>* </a:t>
            </a:r>
            <a:r>
              <a:rPr lang="en-US" sz="1900" b="1" dirty="0" smtClean="0">
                <a:solidFill>
                  <a:prstClr val="black"/>
                </a:solidFill>
                <a:cs typeface="B Titr" panose="00000700000000000000" pitchFamily="2" charset="-78"/>
              </a:rPr>
              <a:t> </a:t>
            </a:r>
            <a:r>
              <a:rPr lang="ar-SA" sz="1900" b="1" dirty="0">
                <a:solidFill>
                  <a:prstClr val="black"/>
                </a:solidFill>
                <a:cs typeface="B Titr" panose="00000700000000000000" pitchFamily="2" charset="-78"/>
              </a:rPr>
              <a:t>مصرف غذاهای جویدنی و پروتئینی</a:t>
            </a:r>
            <a:r>
              <a:rPr lang="en-US" sz="1900" b="1" dirty="0">
                <a:solidFill>
                  <a:prstClr val="black"/>
                </a:solidFill>
                <a:cs typeface="B Titr" panose="00000700000000000000" pitchFamily="2" charset="-78"/>
              </a:rPr>
              <a:t/>
            </a:r>
            <a:br>
              <a:rPr lang="en-US" sz="1900" b="1" dirty="0">
                <a:solidFill>
                  <a:prstClr val="black"/>
                </a:solidFill>
                <a:cs typeface="B Titr" panose="00000700000000000000" pitchFamily="2" charset="-78"/>
              </a:rPr>
            </a:br>
            <a:r>
              <a:rPr lang="ar-SA" sz="1900" b="1" dirty="0">
                <a:solidFill>
                  <a:prstClr val="black"/>
                </a:solidFill>
                <a:cs typeface="B Titr" panose="00000700000000000000" pitchFamily="2" charset="-78"/>
              </a:rPr>
              <a:t>با خوردن غذاهای جویدنی مثل بادام زمینی و آنهایی که حاوی پروتئین زیادی هستند می توانند خطر پوسیدگی دندان و فرسایش آن را به حداقل برسانند</a:t>
            </a:r>
            <a:r>
              <a:rPr lang="en-US" sz="1900" b="1" dirty="0">
                <a:solidFill>
                  <a:prstClr val="black"/>
                </a:solidFill>
                <a:cs typeface="B Titr" panose="00000700000000000000" pitchFamily="2" charset="-78"/>
              </a:rPr>
              <a:t>.</a:t>
            </a:r>
          </a:p>
          <a:p>
            <a:endParaRPr lang="en-US" dirty="0"/>
          </a:p>
        </p:txBody>
      </p:sp>
    </p:spTree>
    <p:extLst>
      <p:ext uri="{BB962C8B-B14F-4D97-AF65-F5344CB8AC3E}">
        <p14:creationId xmlns:p14="http://schemas.microsoft.com/office/powerpoint/2010/main" val="1595459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7560" y="2603500"/>
            <a:ext cx="10930758" cy="3416300"/>
          </a:xfrm>
        </p:spPr>
        <p:txBody>
          <a:bodyPr>
            <a:noAutofit/>
          </a:bodyPr>
          <a:lstStyle/>
          <a:p>
            <a:pPr marL="0" indent="0" algn="r" rtl="1">
              <a:lnSpc>
                <a:spcPct val="150000"/>
              </a:lnSpc>
              <a:buNone/>
            </a:pPr>
            <a:r>
              <a:rPr lang="fa-IR" sz="1900" b="1" dirty="0" smtClean="0">
                <a:solidFill>
                  <a:prstClr val="black"/>
                </a:solidFill>
                <a:cs typeface="B Titr" panose="00000700000000000000" pitchFamily="2" charset="-78"/>
              </a:rPr>
              <a:t>* </a:t>
            </a:r>
            <a:r>
              <a:rPr lang="en-US" sz="1900" b="1" dirty="0" smtClean="0">
                <a:solidFill>
                  <a:prstClr val="black"/>
                </a:solidFill>
                <a:cs typeface="B Titr" panose="00000700000000000000" pitchFamily="2" charset="-78"/>
              </a:rPr>
              <a:t> </a:t>
            </a:r>
            <a:r>
              <a:rPr lang="ar-SA" sz="1900" b="1" dirty="0">
                <a:solidFill>
                  <a:prstClr val="black"/>
                </a:solidFill>
                <a:cs typeface="B Titr" panose="00000700000000000000" pitchFamily="2" charset="-78"/>
              </a:rPr>
              <a:t>نوشیدن چای سبز</a:t>
            </a:r>
            <a:endParaRPr lang="en-US" sz="1900" b="1" dirty="0">
              <a:solidFill>
                <a:prstClr val="black"/>
              </a:solidFill>
              <a:cs typeface="B Titr" panose="00000700000000000000" pitchFamily="2" charset="-78"/>
            </a:endParaRPr>
          </a:p>
          <a:p>
            <a:pPr marL="0" indent="0" algn="r" rtl="1">
              <a:lnSpc>
                <a:spcPct val="150000"/>
              </a:lnSpc>
              <a:buNone/>
            </a:pPr>
            <a:r>
              <a:rPr lang="ar-SA" sz="1900" b="1" dirty="0">
                <a:solidFill>
                  <a:prstClr val="black"/>
                </a:solidFill>
                <a:cs typeface="B Titr" panose="00000700000000000000" pitchFamily="2" charset="-78"/>
              </a:rPr>
              <a:t>نوشیدن چای سبز می تواند سلامت دندان ها و لثه را بهبود بخشد. چای سبز التهاب را کاهش داده و محیط دهان را قلیایی تر می نماید. علاوه بر این از رشد باکتری های ایجاد کننده حفره جلوگیری می کند. مطالعات نشان داده اند که چای سبز می تواند پیشرفت سرطان دهان را کُند کرده و با از بین بردن بوی بد دهان، نفس را تازه سازد</a:t>
            </a:r>
            <a:r>
              <a:rPr lang="en-US" sz="1900" b="1" dirty="0">
                <a:solidFill>
                  <a:prstClr val="black"/>
                </a:solidFill>
                <a:cs typeface="B Titr" panose="00000700000000000000" pitchFamily="2" charset="-78"/>
              </a:rPr>
              <a:t>.</a:t>
            </a:r>
          </a:p>
          <a:p>
            <a:pPr marL="0" indent="0" algn="r" rtl="1">
              <a:lnSpc>
                <a:spcPct val="150000"/>
              </a:lnSpc>
              <a:buNone/>
            </a:pPr>
            <a:r>
              <a:rPr lang="fa-IR" sz="1900" b="1" dirty="0" smtClean="0">
                <a:solidFill>
                  <a:prstClr val="black"/>
                </a:solidFill>
                <a:cs typeface="B Titr" panose="00000700000000000000" pitchFamily="2" charset="-78"/>
              </a:rPr>
              <a:t>* </a:t>
            </a:r>
            <a:r>
              <a:rPr lang="en-US" sz="1900" b="1" dirty="0" smtClean="0">
                <a:solidFill>
                  <a:prstClr val="black"/>
                </a:solidFill>
                <a:cs typeface="B Titr" panose="00000700000000000000" pitchFamily="2" charset="-78"/>
              </a:rPr>
              <a:t> </a:t>
            </a:r>
            <a:r>
              <a:rPr lang="ar-SA" sz="1900" b="1" dirty="0">
                <a:solidFill>
                  <a:prstClr val="black"/>
                </a:solidFill>
                <a:cs typeface="B Titr" panose="00000700000000000000" pitchFamily="2" charset="-78"/>
              </a:rPr>
              <a:t>مصرف غذاهای کامل</a:t>
            </a:r>
            <a:endParaRPr lang="en-US" sz="1900" b="1" dirty="0">
              <a:solidFill>
                <a:prstClr val="black"/>
              </a:solidFill>
              <a:cs typeface="B Titr" panose="00000700000000000000" pitchFamily="2" charset="-78"/>
            </a:endParaRPr>
          </a:p>
          <a:p>
            <a:pPr marL="0" indent="0" algn="r" rtl="1">
              <a:lnSpc>
                <a:spcPct val="150000"/>
              </a:lnSpc>
              <a:buNone/>
            </a:pPr>
            <a:r>
              <a:rPr lang="ar-SA" sz="1900" b="1" dirty="0">
                <a:solidFill>
                  <a:prstClr val="black"/>
                </a:solidFill>
                <a:cs typeface="B Titr" panose="00000700000000000000" pitchFamily="2" charset="-78"/>
              </a:rPr>
              <a:t>سعی کنید غذاهایی را در رژیم غذایی خود بگنجانید که دارای مقدار زیادی کلسیم، فسفر، منیزیم، ویتامین</a:t>
            </a:r>
            <a:r>
              <a:rPr lang="en-US" sz="1900" b="1" dirty="0">
                <a:solidFill>
                  <a:prstClr val="black"/>
                </a:solidFill>
                <a:cs typeface="B Titr" panose="00000700000000000000" pitchFamily="2" charset="-78"/>
              </a:rPr>
              <a:t> K </a:t>
            </a:r>
            <a:r>
              <a:rPr lang="ar-SA" sz="1900" b="1" dirty="0">
                <a:solidFill>
                  <a:prstClr val="black"/>
                </a:solidFill>
                <a:cs typeface="B Titr" panose="00000700000000000000" pitchFamily="2" charset="-78"/>
              </a:rPr>
              <a:t>و ویتامین</a:t>
            </a:r>
            <a:r>
              <a:rPr lang="en-US" sz="1900" b="1" dirty="0">
                <a:solidFill>
                  <a:prstClr val="black"/>
                </a:solidFill>
                <a:cs typeface="B Titr" panose="00000700000000000000" pitchFamily="2" charset="-78"/>
              </a:rPr>
              <a:t> D </a:t>
            </a:r>
            <a:r>
              <a:rPr lang="ar-SA" sz="1900" b="1" dirty="0">
                <a:solidFill>
                  <a:prstClr val="black"/>
                </a:solidFill>
                <a:cs typeface="B Titr" panose="00000700000000000000" pitchFamily="2" charset="-78"/>
              </a:rPr>
              <a:t>باشند. همچنین غذاهایی مانند سبزیجات سبز، آجیل، دانه ها، قارچ، تخم مرغ و</a:t>
            </a:r>
            <a:r>
              <a:rPr lang="en-US" sz="1900" b="1" dirty="0">
                <a:solidFill>
                  <a:prstClr val="black"/>
                </a:solidFill>
                <a:cs typeface="B Titr" panose="00000700000000000000" pitchFamily="2" charset="-78"/>
              </a:rPr>
              <a:t> … .</a:t>
            </a:r>
          </a:p>
          <a:p>
            <a:pPr marL="0" indent="0" algn="r" rtl="1">
              <a:lnSpc>
                <a:spcPct val="150000"/>
              </a:lnSpc>
              <a:buNone/>
            </a:pPr>
            <a:endParaRPr lang="en-US" sz="1900" b="1" dirty="0">
              <a:solidFill>
                <a:prstClr val="black"/>
              </a:solidFill>
              <a:cs typeface="B Titr" panose="00000700000000000000" pitchFamily="2" charset="-78"/>
            </a:endParaRPr>
          </a:p>
        </p:txBody>
      </p:sp>
    </p:spTree>
    <p:extLst>
      <p:ext uri="{BB962C8B-B14F-4D97-AF65-F5344CB8AC3E}">
        <p14:creationId xmlns:p14="http://schemas.microsoft.com/office/powerpoint/2010/main" val="4005419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665" y="2141045"/>
            <a:ext cx="11056882" cy="3416300"/>
          </a:xfrm>
        </p:spPr>
        <p:txBody>
          <a:bodyPr/>
          <a:lstStyle/>
          <a:p>
            <a:pPr marL="0" indent="0" algn="r" rtl="1">
              <a:lnSpc>
                <a:spcPct val="150000"/>
              </a:lnSpc>
              <a:buNone/>
            </a:pPr>
            <a:r>
              <a:rPr lang="fa-IR" sz="1900" b="1" dirty="0" smtClean="0">
                <a:solidFill>
                  <a:prstClr val="black"/>
                </a:solidFill>
                <a:cs typeface="B Titr" panose="00000700000000000000" pitchFamily="2" charset="-78"/>
              </a:rPr>
              <a:t>* </a:t>
            </a:r>
            <a:r>
              <a:rPr lang="ar-SA" sz="1900" b="1" dirty="0" smtClean="0">
                <a:solidFill>
                  <a:prstClr val="black"/>
                </a:solidFill>
                <a:cs typeface="B Titr" panose="00000700000000000000" pitchFamily="2" charset="-78"/>
              </a:rPr>
              <a:t>خوردن </a:t>
            </a:r>
            <a:r>
              <a:rPr lang="ar-SA" sz="1900" b="1" dirty="0">
                <a:solidFill>
                  <a:prstClr val="black"/>
                </a:solidFill>
                <a:cs typeface="B Titr" panose="00000700000000000000" pitchFamily="2" charset="-78"/>
              </a:rPr>
              <a:t>میوه ها و سبزیجات خام و ترد</a:t>
            </a:r>
            <a:endParaRPr lang="en-US" sz="1900" b="1" dirty="0">
              <a:solidFill>
                <a:prstClr val="black"/>
              </a:solidFill>
              <a:cs typeface="B Titr" panose="00000700000000000000" pitchFamily="2" charset="-78"/>
            </a:endParaRPr>
          </a:p>
          <a:p>
            <a:pPr marL="0" indent="0" algn="r" rtl="1">
              <a:lnSpc>
                <a:spcPct val="150000"/>
              </a:lnSpc>
              <a:buNone/>
            </a:pPr>
            <a:r>
              <a:rPr lang="ar-SA" sz="1900" b="1" dirty="0">
                <a:solidFill>
                  <a:prstClr val="black"/>
                </a:solidFill>
                <a:cs typeface="B Titr" panose="00000700000000000000" pitchFamily="2" charset="-78"/>
              </a:rPr>
              <a:t>هر روز مقداری میوه و سبزیجات ترد و خام مصرف کنید. سبزیجات خام مانند سیب، هویج یا فلفل دلمه ای می توانند دندان هایتان را تا حدی تمیز کنند. خوردن یک سیب به عنوان دسر پس از نهار می تواند موادی را که به سطح دندان های شما چسبیده اند از بین ببرد. علاوه بر این، سیب دارای زایلیتول طبیعی بوده و می تواند باعث افزایش بزاق شود</a:t>
            </a:r>
            <a:r>
              <a:rPr lang="en-US" dirty="0"/>
              <a:t>.</a:t>
            </a:r>
          </a:p>
          <a:p>
            <a:endParaRPr lang="en-US" dirty="0"/>
          </a:p>
        </p:txBody>
      </p:sp>
      <p:pic>
        <p:nvPicPr>
          <p:cNvPr id="4" name="Picture 3"/>
          <p:cNvPicPr>
            <a:picLocks noChangeAspect="1"/>
          </p:cNvPicPr>
          <p:nvPr/>
        </p:nvPicPr>
        <p:blipFill rotWithShape="1">
          <a:blip r:embed="rId2"/>
          <a:srcRect b="10925"/>
          <a:stretch/>
        </p:blipFill>
        <p:spPr>
          <a:xfrm>
            <a:off x="1240221" y="4225159"/>
            <a:ext cx="9490842" cy="2375337"/>
          </a:xfrm>
          <a:prstGeom prst="rect">
            <a:avLst/>
          </a:prstGeom>
        </p:spPr>
      </p:pic>
    </p:spTree>
    <p:extLst>
      <p:ext uri="{BB962C8B-B14F-4D97-AF65-F5344CB8AC3E}">
        <p14:creationId xmlns:p14="http://schemas.microsoft.com/office/powerpoint/2010/main" val="4223630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367" y="1310000"/>
            <a:ext cx="8825659" cy="706964"/>
          </a:xfrm>
        </p:spPr>
        <p:txBody>
          <a:bodyPr/>
          <a:lstStyle/>
          <a:p>
            <a:pPr algn="r"/>
            <a:r>
              <a:rPr lang="ar-SA" sz="3000" b="1" dirty="0" smtClean="0">
                <a:cs typeface="B Titr" panose="00000700000000000000" pitchFamily="2" charset="-78"/>
              </a:rPr>
              <a:t>زایلیتول</a:t>
            </a:r>
            <a:r>
              <a:rPr lang="fa-IR" sz="3000" b="1" dirty="0" smtClean="0">
                <a:cs typeface="B Titr" panose="00000700000000000000" pitchFamily="2" charset="-78"/>
              </a:rPr>
              <a:t> </a:t>
            </a:r>
            <a:r>
              <a:rPr lang="ar-SA" sz="3000" b="1" dirty="0" smtClean="0">
                <a:cs typeface="B Titr" panose="00000700000000000000" pitchFamily="2" charset="-78"/>
              </a:rPr>
              <a:t> </a:t>
            </a:r>
            <a:r>
              <a:rPr lang="ar-SA" sz="3000" b="1" dirty="0">
                <a:cs typeface="B Titr" panose="00000700000000000000" pitchFamily="2" charset="-78"/>
              </a:rPr>
              <a:t>یک قند موثر و عالی برای حفظ سلامت دهان و دندان ها</a:t>
            </a:r>
            <a:r>
              <a:rPr lang="en-US" dirty="0"/>
              <a:t/>
            </a:r>
            <a:br>
              <a:rPr lang="en-US" dirty="0"/>
            </a:br>
            <a:endParaRPr lang="en-US" dirty="0"/>
          </a:p>
        </p:txBody>
      </p:sp>
      <p:sp>
        <p:nvSpPr>
          <p:cNvPr id="3" name="Content Placeholder 2"/>
          <p:cNvSpPr>
            <a:spLocks noGrp="1"/>
          </p:cNvSpPr>
          <p:nvPr>
            <p:ph idx="1"/>
          </p:nvPr>
        </p:nvSpPr>
        <p:spPr>
          <a:xfrm>
            <a:off x="759299" y="2351252"/>
            <a:ext cx="10457793" cy="3986486"/>
          </a:xfrm>
        </p:spPr>
        <p:txBody>
          <a:bodyPr>
            <a:normAutofit fontScale="92500" lnSpcReduction="10000"/>
          </a:bodyPr>
          <a:lstStyle/>
          <a:p>
            <a:pPr marL="0" indent="0" algn="r" rtl="1">
              <a:lnSpc>
                <a:spcPct val="150000"/>
              </a:lnSpc>
              <a:buNone/>
            </a:pPr>
            <a:r>
              <a:rPr lang="ar-SA" sz="1900" b="1" dirty="0">
                <a:solidFill>
                  <a:prstClr val="black"/>
                </a:solidFill>
                <a:cs typeface="B Titr" panose="00000700000000000000" pitchFamily="2" charset="-78"/>
              </a:rPr>
              <a:t>زایلیتول </a:t>
            </a:r>
            <a:r>
              <a:rPr lang="ar-SA" sz="1900" b="1" dirty="0">
                <a:solidFill>
                  <a:prstClr val="black"/>
                </a:solidFill>
                <a:cs typeface="B Titr" panose="00000700000000000000" pitchFamily="2" charset="-78"/>
              </a:rPr>
              <a:t>یک قند طبیعی </a:t>
            </a:r>
            <a:r>
              <a:rPr lang="fa-IR" sz="1900" b="1" dirty="0">
                <a:solidFill>
                  <a:prstClr val="black"/>
                </a:solidFill>
                <a:cs typeface="B Titr" panose="00000700000000000000" pitchFamily="2" charset="-78"/>
              </a:rPr>
              <a:t>۵</a:t>
            </a:r>
            <a:r>
              <a:rPr lang="ar-SA" sz="1900" b="1" dirty="0">
                <a:solidFill>
                  <a:prstClr val="black"/>
                </a:solidFill>
                <a:cs typeface="B Titr" panose="00000700000000000000" pitchFamily="2" charset="-78"/>
              </a:rPr>
              <a:t> کربنه است که استفاده از آن در زمینه کاهش ایجاد پوسیدگی دندان و دوباره معدنی شدن (رِمینرالیزاسیون) پوسیدگی های اولیه بسیار موثر و امیدوار کننده است. </a:t>
            </a:r>
            <a:r>
              <a:rPr lang="ar-SA" sz="1900" b="1" dirty="0">
                <a:solidFill>
                  <a:prstClr val="black"/>
                </a:solidFill>
                <a:cs typeface="B Titr" panose="00000700000000000000" pitchFamily="2" charset="-78"/>
              </a:rPr>
              <a:t>این ماده به طور طبیعی در میوه هایی مانند آلو و انواع توت ها و در سبزیجاتی مانند گل کلم و همچنین قارچ ها یافت می شود و به طور مصنوعی آن را از مواد گیاهی غنی از زایلیتول مانند چوب درخت توس و راس به دست می‌آورند</a:t>
            </a:r>
            <a:r>
              <a:rPr lang="en-US" sz="1900" b="1" dirty="0" smtClean="0">
                <a:solidFill>
                  <a:prstClr val="black"/>
                </a:solidFill>
                <a:cs typeface="B Titr" panose="00000700000000000000" pitchFamily="2" charset="-78"/>
              </a:rPr>
              <a:t>.</a:t>
            </a:r>
            <a:endParaRPr lang="fa-IR" sz="1900" b="1" dirty="0" smtClean="0">
              <a:solidFill>
                <a:prstClr val="black"/>
              </a:solidFill>
              <a:cs typeface="B Titr" panose="00000700000000000000" pitchFamily="2" charset="-78"/>
            </a:endParaRPr>
          </a:p>
          <a:p>
            <a:pPr marL="0" indent="0" algn="r" rtl="1">
              <a:lnSpc>
                <a:spcPct val="150000"/>
              </a:lnSpc>
              <a:buNone/>
            </a:pPr>
            <a:r>
              <a:rPr lang="fa-IR" sz="2400" b="1" dirty="0">
                <a:solidFill>
                  <a:schemeClr val="tx1"/>
                </a:solidFill>
                <a:cs typeface="B Titr" panose="00000700000000000000" pitchFamily="2" charset="-78"/>
              </a:rPr>
              <a:t>چه چیزی باعث شده که قند زایلیتول برای سلامت دهان و دندان مفید باشد؟</a:t>
            </a:r>
            <a:endParaRPr lang="fa-IR" sz="2400" b="1" dirty="0" smtClean="0">
              <a:solidFill>
                <a:schemeClr val="tx1"/>
              </a:solidFill>
              <a:cs typeface="B Titr" panose="00000700000000000000" pitchFamily="2" charset="-78"/>
            </a:endParaRPr>
          </a:p>
          <a:p>
            <a:pPr marL="0" indent="0" algn="r" rtl="1">
              <a:lnSpc>
                <a:spcPct val="150000"/>
              </a:lnSpc>
              <a:buNone/>
            </a:pPr>
            <a:r>
              <a:rPr lang="fa-IR" sz="1900" b="1" dirty="0">
                <a:solidFill>
                  <a:prstClr val="black"/>
                </a:solidFill>
                <a:cs typeface="B Titr" panose="00000700000000000000" pitchFamily="2" charset="-78"/>
              </a:rPr>
              <a:t>زایلیتول هر چند مزه ای شیرین دارد، اما بر خلاف شکر در دهان تبدیل به اسیدهایی نمی شود که پوسیدگی را ایجاد می کنند. زایلیتول به عنوان یک شیرین کننده طبیعی که باعث کاهش پوسیدگی می‌گردد توسط </a:t>
            </a:r>
            <a:r>
              <a:rPr lang="fa-IR" sz="1900" b="1" dirty="0" smtClean="0">
                <a:solidFill>
                  <a:prstClr val="black"/>
                </a:solidFill>
                <a:cs typeface="B Titr" panose="00000700000000000000" pitchFamily="2" charset="-78"/>
              </a:rPr>
              <a:t> </a:t>
            </a:r>
            <a:r>
              <a:rPr lang="en-US" sz="1900" b="1" dirty="0" smtClean="0">
                <a:solidFill>
                  <a:prstClr val="black"/>
                </a:solidFill>
                <a:cs typeface="B Titr" panose="00000700000000000000" pitchFamily="2" charset="-78"/>
              </a:rPr>
              <a:t>FDA </a:t>
            </a:r>
            <a:r>
              <a:rPr lang="fa-IR" sz="1900" b="1" dirty="0" smtClean="0">
                <a:solidFill>
                  <a:prstClr val="black"/>
                </a:solidFill>
                <a:cs typeface="B Titr" panose="00000700000000000000" pitchFamily="2" charset="-78"/>
              </a:rPr>
              <a:t> و </a:t>
            </a:r>
            <a:r>
              <a:rPr lang="en-US" sz="1900" b="1" dirty="0" smtClean="0">
                <a:solidFill>
                  <a:prstClr val="black"/>
                </a:solidFill>
                <a:cs typeface="B Titr" panose="00000700000000000000" pitchFamily="2" charset="-78"/>
              </a:rPr>
              <a:t>ADA</a:t>
            </a:r>
            <a:r>
              <a:rPr lang="fa-IR" sz="1900" b="1" dirty="0" smtClean="0">
                <a:solidFill>
                  <a:prstClr val="black"/>
                </a:solidFill>
                <a:cs typeface="B Titr" panose="00000700000000000000" pitchFamily="2" charset="-78"/>
              </a:rPr>
              <a:t> به </a:t>
            </a:r>
            <a:r>
              <a:rPr lang="fa-IR" sz="1900" b="1" dirty="0">
                <a:solidFill>
                  <a:prstClr val="black"/>
                </a:solidFill>
                <a:cs typeface="B Titr" panose="00000700000000000000" pitchFamily="2" charset="-78"/>
              </a:rPr>
              <a:t>تایید رسیده است. هر چند زایلیتول در مزه به شیرینی ساکاروز است اما 33% نسبت به ساکاروز کالری کمتری دارد. پس نه تنها در افراد دیابتی گزینه ای قابل استفاده است، بلکه در کسانی که افزایش وزن دارند نیز جایگزینی مناسب می باشد.</a:t>
            </a:r>
          </a:p>
          <a:p>
            <a:pPr marL="0" indent="0" algn="r" rtl="1">
              <a:lnSpc>
                <a:spcPct val="150000"/>
              </a:lnSpc>
              <a:buNone/>
            </a:pPr>
            <a:endParaRPr lang="en-US" sz="1900" b="1" dirty="0">
              <a:solidFill>
                <a:prstClr val="black"/>
              </a:solidFill>
              <a:cs typeface="B Titr" panose="00000700000000000000" pitchFamily="2" charset="-78"/>
            </a:endParaRPr>
          </a:p>
          <a:p>
            <a:endParaRPr lang="en-US" dirty="0"/>
          </a:p>
        </p:txBody>
      </p:sp>
    </p:spTree>
    <p:extLst>
      <p:ext uri="{BB962C8B-B14F-4D97-AF65-F5344CB8AC3E}">
        <p14:creationId xmlns:p14="http://schemas.microsoft.com/office/powerpoint/2010/main" val="3365231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015" y="1278469"/>
            <a:ext cx="9349992" cy="706964"/>
          </a:xfrm>
        </p:spPr>
        <p:txBody>
          <a:bodyPr/>
          <a:lstStyle/>
          <a:p>
            <a:r>
              <a:rPr lang="fa-IR" sz="3000" b="1" dirty="0">
                <a:cs typeface="B Titr" panose="00000700000000000000" pitchFamily="2" charset="-78"/>
              </a:rPr>
              <a:t>3 مزیت قند زایلیتول برای دهان و دندان  و 4 مزیت سلامتی دیگر آن</a:t>
            </a:r>
            <a:r>
              <a:rPr lang="fa-IR" dirty="0"/>
              <a:t/>
            </a:r>
            <a:br>
              <a:rPr lang="fa-IR" dirty="0"/>
            </a:br>
            <a:endParaRPr lang="en-US" dirty="0"/>
          </a:p>
        </p:txBody>
      </p:sp>
      <p:sp>
        <p:nvSpPr>
          <p:cNvPr id="3" name="Content Placeholder 2"/>
          <p:cNvSpPr>
            <a:spLocks noGrp="1"/>
          </p:cNvSpPr>
          <p:nvPr>
            <p:ph idx="1"/>
          </p:nvPr>
        </p:nvSpPr>
        <p:spPr>
          <a:xfrm>
            <a:off x="609600" y="2204107"/>
            <a:ext cx="10825655" cy="4480472"/>
          </a:xfrm>
        </p:spPr>
        <p:txBody>
          <a:bodyPr>
            <a:normAutofit lnSpcReduction="10000"/>
          </a:bodyPr>
          <a:lstStyle/>
          <a:p>
            <a:pPr marL="0" indent="0" algn="r" rtl="1">
              <a:lnSpc>
                <a:spcPct val="160000"/>
              </a:lnSpc>
              <a:buNone/>
            </a:pPr>
            <a:r>
              <a:rPr lang="fa-IR" b="1" dirty="0">
                <a:solidFill>
                  <a:prstClr val="black"/>
                </a:solidFill>
                <a:cs typeface="B Titr" panose="00000700000000000000" pitchFamily="2" charset="-78"/>
              </a:rPr>
              <a:t>جلوگیری </a:t>
            </a:r>
            <a:r>
              <a:rPr lang="fa-IR" b="1" dirty="0">
                <a:solidFill>
                  <a:prstClr val="black"/>
                </a:solidFill>
                <a:cs typeface="B Titr" panose="00000700000000000000" pitchFamily="2" charset="-78"/>
              </a:rPr>
              <a:t>از عفونت در دهان</a:t>
            </a:r>
          </a:p>
          <a:p>
            <a:pPr marL="0" indent="0" algn="r" rtl="1">
              <a:lnSpc>
                <a:spcPct val="160000"/>
              </a:lnSpc>
              <a:buNone/>
            </a:pPr>
            <a:r>
              <a:rPr lang="fa-IR" b="1" dirty="0">
                <a:solidFill>
                  <a:prstClr val="black"/>
                </a:solidFill>
                <a:cs typeface="B Titr" panose="00000700000000000000" pitchFamily="2" charset="-78"/>
              </a:rPr>
              <a:t>زایلیتول علاوه بر کنترل پوسیدگی موجب خنثی کردن گونه باکتریایی به نام </a:t>
            </a:r>
            <a:r>
              <a:rPr lang="en-US" b="1" dirty="0">
                <a:solidFill>
                  <a:prstClr val="black"/>
                </a:solidFill>
                <a:cs typeface="B Titr" panose="00000700000000000000" pitchFamily="2" charset="-78"/>
              </a:rPr>
              <a:t>streptococcus </a:t>
            </a:r>
            <a:r>
              <a:rPr lang="en-US" b="1" dirty="0" smtClean="0">
                <a:solidFill>
                  <a:prstClr val="black"/>
                </a:solidFill>
                <a:cs typeface="B Titr" panose="00000700000000000000" pitchFamily="2" charset="-78"/>
              </a:rPr>
              <a:t>bacilli</a:t>
            </a:r>
            <a:r>
              <a:rPr lang="fa-IR" b="1" dirty="0" smtClean="0">
                <a:solidFill>
                  <a:prstClr val="black"/>
                </a:solidFill>
                <a:cs typeface="B Titr" panose="00000700000000000000" pitchFamily="2" charset="-78"/>
              </a:rPr>
              <a:t> شده </a:t>
            </a:r>
            <a:r>
              <a:rPr lang="fa-IR" b="1" dirty="0">
                <a:solidFill>
                  <a:prstClr val="black"/>
                </a:solidFill>
                <a:cs typeface="B Titr" panose="00000700000000000000" pitchFamily="2" charset="-78"/>
              </a:rPr>
              <a:t>و از عفونت دهان و دندان جلوگیری می کند.</a:t>
            </a:r>
          </a:p>
          <a:p>
            <a:pPr marL="0" indent="0" algn="r" rtl="1">
              <a:lnSpc>
                <a:spcPct val="160000"/>
              </a:lnSpc>
              <a:buNone/>
            </a:pPr>
            <a:r>
              <a:rPr lang="fa-IR" b="1" dirty="0">
                <a:solidFill>
                  <a:prstClr val="black"/>
                </a:solidFill>
                <a:cs typeface="B Titr" panose="00000700000000000000" pitchFamily="2" charset="-78"/>
              </a:rPr>
              <a:t>کنترل بوی بد دهان</a:t>
            </a:r>
          </a:p>
          <a:p>
            <a:pPr marL="0" indent="0" algn="r" rtl="1">
              <a:lnSpc>
                <a:spcPct val="160000"/>
              </a:lnSpc>
              <a:buNone/>
            </a:pPr>
            <a:r>
              <a:rPr lang="fa-IR" b="1" dirty="0">
                <a:solidFill>
                  <a:prstClr val="black"/>
                </a:solidFill>
                <a:cs typeface="B Titr" panose="00000700000000000000" pitchFamily="2" charset="-78"/>
              </a:rPr>
              <a:t>زایلیتول موجب کاهش بوی بد دهان یا هالیتوزیس با منشاء باکتریال می گردد. به این منظور آدامس های با بیس زایلیتول برای ایجاد حس خنکی و تازگی در دهان تجویز می شوند.</a:t>
            </a:r>
          </a:p>
          <a:p>
            <a:pPr marL="0" indent="0" algn="r" rtl="1">
              <a:lnSpc>
                <a:spcPct val="160000"/>
              </a:lnSpc>
              <a:buNone/>
            </a:pPr>
            <a:r>
              <a:rPr lang="fa-IR" b="1" dirty="0">
                <a:solidFill>
                  <a:prstClr val="black"/>
                </a:solidFill>
                <a:cs typeface="B Titr" panose="00000700000000000000" pitchFamily="2" charset="-78"/>
              </a:rPr>
              <a:t>خاصیت آنتی باکتریال</a:t>
            </a:r>
          </a:p>
          <a:p>
            <a:pPr marL="0" indent="0" algn="r" rtl="1">
              <a:lnSpc>
                <a:spcPct val="160000"/>
              </a:lnSpc>
              <a:buNone/>
            </a:pPr>
            <a:r>
              <a:rPr lang="fa-IR" b="1" dirty="0">
                <a:solidFill>
                  <a:prstClr val="black"/>
                </a:solidFill>
                <a:cs typeface="B Titr" panose="00000700000000000000" pitchFamily="2" charset="-78"/>
              </a:rPr>
              <a:t>یکی از اصلی ترین خصوصیات شیمیایی در مورد زایلیتول، خاصیت قلیایی بودن آن است. </a:t>
            </a:r>
            <a:r>
              <a:rPr lang="fa-IR" b="1" dirty="0">
                <a:solidFill>
                  <a:prstClr val="black"/>
                </a:solidFill>
                <a:cs typeface="B Titr" panose="00000700000000000000" pitchFamily="2" charset="-78"/>
              </a:rPr>
              <a:t>این ویژگی موجب افزایش </a:t>
            </a:r>
            <a:r>
              <a:rPr lang="en-US" b="1" dirty="0">
                <a:solidFill>
                  <a:prstClr val="black"/>
                </a:solidFill>
                <a:cs typeface="B Titr" panose="00000700000000000000" pitchFamily="2" charset="-78"/>
              </a:rPr>
              <a:t> </a:t>
            </a:r>
            <a:r>
              <a:rPr lang="en-US" b="1" dirty="0" smtClean="0">
                <a:solidFill>
                  <a:prstClr val="black"/>
                </a:solidFill>
                <a:cs typeface="B Titr" panose="00000700000000000000" pitchFamily="2" charset="-78"/>
              </a:rPr>
              <a:t>PH </a:t>
            </a:r>
            <a:r>
              <a:rPr lang="fa-IR" b="1" dirty="0">
                <a:solidFill>
                  <a:prstClr val="black"/>
                </a:solidFill>
                <a:cs typeface="B Titr" panose="00000700000000000000" pitchFamily="2" charset="-78"/>
              </a:rPr>
              <a:t>و کاهش اسیدیته در بدن و دهان می شود. خاصیت قلیایی زایلیتول مانع فراهم شدن محیط مناسب برای رشد باکتری ها می گردد.</a:t>
            </a:r>
          </a:p>
          <a:p>
            <a:endParaRPr lang="en-US" dirty="0"/>
          </a:p>
        </p:txBody>
      </p:sp>
    </p:spTree>
    <p:extLst>
      <p:ext uri="{BB962C8B-B14F-4D97-AF65-F5344CB8AC3E}">
        <p14:creationId xmlns:p14="http://schemas.microsoft.com/office/powerpoint/2010/main" val="3894986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2228193"/>
            <a:ext cx="10972800" cy="4193627"/>
          </a:xfrm>
        </p:spPr>
        <p:txBody>
          <a:bodyPr vert="horz" lIns="91440" tIns="45720" rIns="91440" bIns="45720" rtlCol="0">
            <a:normAutofit fontScale="92500" lnSpcReduction="10000"/>
          </a:bodyPr>
          <a:lstStyle/>
          <a:p>
            <a:pPr marL="0" indent="0" algn="r" rtl="1">
              <a:lnSpc>
                <a:spcPct val="160000"/>
              </a:lnSpc>
              <a:buNone/>
            </a:pPr>
            <a:r>
              <a:rPr lang="ar-SA" b="1" dirty="0">
                <a:solidFill>
                  <a:prstClr val="black"/>
                </a:solidFill>
                <a:cs typeface="B Titr" panose="00000700000000000000" pitchFamily="2" charset="-78"/>
              </a:rPr>
              <a:t>کاهش وزن</a:t>
            </a:r>
            <a:endParaRPr lang="en-US" b="1" dirty="0">
              <a:solidFill>
                <a:prstClr val="black"/>
              </a:solidFill>
              <a:cs typeface="B Titr" panose="00000700000000000000" pitchFamily="2" charset="-78"/>
            </a:endParaRPr>
          </a:p>
          <a:p>
            <a:pPr marL="0" indent="0" algn="r" rtl="1">
              <a:lnSpc>
                <a:spcPct val="160000"/>
              </a:lnSpc>
              <a:buNone/>
            </a:pPr>
            <a:r>
              <a:rPr lang="ar-SA" b="1" dirty="0">
                <a:solidFill>
                  <a:prstClr val="black"/>
                </a:solidFill>
                <a:cs typeface="B Titr" panose="00000700000000000000" pitchFamily="2" charset="-78"/>
              </a:rPr>
              <a:t>یکی از اثرات زایلیتول این است که پروسه ی هضم غذا را آرام می کند و در نتیجه مدت زمان بیشتری طول می کشد تا  معده خالی شود. به این معنا که افرادی که زایلیتول مصرف می کنند برای مدت طولانی تری احساس سیری می کنند، درست شبیه به وقتی که غذایی با محتوای فیبر بالا مصرف شده باشد</a:t>
            </a:r>
            <a:r>
              <a:rPr lang="en-US" b="1" dirty="0">
                <a:solidFill>
                  <a:prstClr val="black"/>
                </a:solidFill>
                <a:cs typeface="B Titr" panose="00000700000000000000" pitchFamily="2" charset="-78"/>
              </a:rPr>
              <a:t>.</a:t>
            </a:r>
          </a:p>
          <a:p>
            <a:pPr marL="0" indent="0" algn="r" rtl="1">
              <a:lnSpc>
                <a:spcPct val="160000"/>
              </a:lnSpc>
              <a:buNone/>
            </a:pPr>
            <a:r>
              <a:rPr lang="ar-SA" b="1" dirty="0">
                <a:solidFill>
                  <a:prstClr val="black"/>
                </a:solidFill>
                <a:cs typeface="B Titr" panose="00000700000000000000" pitchFamily="2" charset="-78"/>
              </a:rPr>
              <a:t>زمانی که معده پر باشد، کمتر تمایل به خوردن اسنک ها یا میان وعده ها و همچنین پرخوری در یک وعده غذایی پیش می آید. به این ترتیب زایلیتول به رعایت رژیم غذایی سالم و با کالری متعادل ودر نتیجه کاهش وزن کمک می کند</a:t>
            </a:r>
            <a:r>
              <a:rPr lang="en-US" b="1" dirty="0">
                <a:solidFill>
                  <a:prstClr val="black"/>
                </a:solidFill>
                <a:cs typeface="B Titr" panose="00000700000000000000" pitchFamily="2" charset="-78"/>
              </a:rPr>
              <a:t>.</a:t>
            </a:r>
          </a:p>
          <a:p>
            <a:pPr marL="0" indent="0" algn="r" rtl="1">
              <a:lnSpc>
                <a:spcPct val="160000"/>
              </a:lnSpc>
              <a:buNone/>
            </a:pPr>
            <a:r>
              <a:rPr lang="ar-SA" b="1" dirty="0">
                <a:solidFill>
                  <a:prstClr val="black"/>
                </a:solidFill>
                <a:cs typeface="B Titr" panose="00000700000000000000" pitchFamily="2" charset="-78"/>
              </a:rPr>
              <a:t>تقویت سیستم ایمنی</a:t>
            </a:r>
            <a:endParaRPr lang="en-US" b="1" dirty="0">
              <a:solidFill>
                <a:prstClr val="black"/>
              </a:solidFill>
              <a:cs typeface="B Titr" panose="00000700000000000000" pitchFamily="2" charset="-78"/>
            </a:endParaRPr>
          </a:p>
          <a:p>
            <a:pPr marL="0" indent="0" algn="r" rtl="1">
              <a:lnSpc>
                <a:spcPct val="160000"/>
              </a:lnSpc>
              <a:buNone/>
            </a:pPr>
            <a:r>
              <a:rPr lang="ar-SA" b="1" dirty="0">
                <a:solidFill>
                  <a:prstClr val="black"/>
                </a:solidFill>
                <a:cs typeface="B Titr" panose="00000700000000000000" pitchFamily="2" charset="-78"/>
              </a:rPr>
              <a:t>زایلیتول با خاصیت آنتی باکتریال و آنتی ویروس خود، پیشنهادی مناسب برای مقابله با عفونت ها در قسمت های مختلف بدن مانند سینوس ها، دهان، گلو و معده می باشد</a:t>
            </a:r>
            <a:r>
              <a:rPr lang="en-US" b="1" dirty="0">
                <a:solidFill>
                  <a:prstClr val="black"/>
                </a:solidFill>
                <a:cs typeface="B Titr" panose="00000700000000000000" pitchFamily="2" charset="-78"/>
              </a:rPr>
              <a:t>.</a:t>
            </a:r>
          </a:p>
          <a:p>
            <a:pPr marL="0" indent="0" algn="r" rtl="1">
              <a:lnSpc>
                <a:spcPct val="160000"/>
              </a:lnSpc>
              <a:buNone/>
            </a:pPr>
            <a:endParaRPr lang="en-US" b="1" dirty="0">
              <a:solidFill>
                <a:prstClr val="black"/>
              </a:solidFill>
              <a:cs typeface="B Titr" panose="00000700000000000000" pitchFamily="2" charset="-78"/>
            </a:endParaRPr>
          </a:p>
        </p:txBody>
      </p:sp>
    </p:spTree>
    <p:extLst>
      <p:ext uri="{BB962C8B-B14F-4D97-AF65-F5344CB8AC3E}">
        <p14:creationId xmlns:p14="http://schemas.microsoft.com/office/powerpoint/2010/main" val="2037936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173" y="2270234"/>
            <a:ext cx="10857186" cy="4298731"/>
          </a:xfrm>
        </p:spPr>
        <p:txBody>
          <a:bodyPr vert="horz" lIns="91440" tIns="45720" rIns="91440" bIns="45720" rtlCol="0">
            <a:normAutofit/>
          </a:bodyPr>
          <a:lstStyle/>
          <a:p>
            <a:pPr marL="0" indent="0" algn="r" rtl="1">
              <a:lnSpc>
                <a:spcPct val="160000"/>
              </a:lnSpc>
              <a:buNone/>
            </a:pPr>
            <a:r>
              <a:rPr lang="fa-IR" b="1" dirty="0">
                <a:solidFill>
                  <a:prstClr val="black"/>
                </a:solidFill>
                <a:cs typeface="B Titr" panose="00000700000000000000" pitchFamily="2" charset="-78"/>
              </a:rPr>
              <a:t>قندی بدون ضرر در افراد دیابتیک</a:t>
            </a:r>
          </a:p>
          <a:p>
            <a:pPr marL="0" indent="0" algn="r" rtl="1">
              <a:lnSpc>
                <a:spcPct val="160000"/>
              </a:lnSpc>
              <a:buNone/>
            </a:pPr>
            <a:r>
              <a:rPr lang="fa-IR" b="1" dirty="0">
                <a:solidFill>
                  <a:prstClr val="black"/>
                </a:solidFill>
                <a:cs typeface="B Titr" panose="00000700000000000000" pitchFamily="2" charset="-78"/>
              </a:rPr>
              <a:t>زایلیتول قندی است که در افراد دیابتیک می تواند بدون نگرانی به جای ساکاروز که در قند و شکر معمولی وجود دارد استفاده شود. شکر معمولا </a:t>
            </a:r>
            <a:r>
              <a:rPr lang="en-US" b="1" dirty="0">
                <a:solidFill>
                  <a:prstClr val="black"/>
                </a:solidFill>
                <a:cs typeface="B Titr" panose="00000700000000000000" pitchFamily="2" charset="-78"/>
              </a:rPr>
              <a:t>GI </a:t>
            </a:r>
            <a:r>
              <a:rPr lang="fa-IR" b="1" dirty="0" smtClean="0">
                <a:solidFill>
                  <a:prstClr val="black"/>
                </a:solidFill>
                <a:cs typeface="B Titr" panose="00000700000000000000" pitchFamily="2" charset="-78"/>
              </a:rPr>
              <a:t> یا </a:t>
            </a:r>
            <a:r>
              <a:rPr lang="fa-IR" b="1" dirty="0">
                <a:solidFill>
                  <a:prstClr val="black"/>
                </a:solidFill>
                <a:cs typeface="B Titr" panose="00000700000000000000" pitchFamily="2" charset="-78"/>
              </a:rPr>
              <a:t>گلیسمیک ایندکسی در حدود 70 تا 100 دارد، درحالیکه </a:t>
            </a:r>
            <a:r>
              <a:rPr lang="en-US" b="1" dirty="0">
                <a:solidFill>
                  <a:prstClr val="black"/>
                </a:solidFill>
                <a:cs typeface="B Titr" panose="00000700000000000000" pitchFamily="2" charset="-78"/>
              </a:rPr>
              <a:t>GI  </a:t>
            </a:r>
            <a:r>
              <a:rPr lang="fa-IR" b="1" dirty="0" smtClean="0">
                <a:solidFill>
                  <a:prstClr val="black"/>
                </a:solidFill>
                <a:cs typeface="B Titr" panose="00000700000000000000" pitchFamily="2" charset="-78"/>
              </a:rPr>
              <a:t> زایلیتول </a:t>
            </a:r>
            <a:r>
              <a:rPr lang="fa-IR" b="1" dirty="0">
                <a:solidFill>
                  <a:prstClr val="black"/>
                </a:solidFill>
                <a:cs typeface="B Titr" panose="00000700000000000000" pitchFamily="2" charset="-78"/>
              </a:rPr>
              <a:t>در حدود 3 تا 7 است. </a:t>
            </a:r>
            <a:r>
              <a:rPr lang="fa-IR" b="1" dirty="0">
                <a:solidFill>
                  <a:prstClr val="black"/>
                </a:solidFill>
                <a:cs typeface="B Titr" panose="00000700000000000000" pitchFamily="2" charset="-78"/>
              </a:rPr>
              <a:t>این بدان معناست که این ماده تاثیر کمی بر قند خون و انسولین دارد و بدن می تواند زایلیتول را بدون نوسان در سطح قند خون مصرف کند.</a:t>
            </a:r>
          </a:p>
          <a:p>
            <a:pPr marL="0" indent="0" algn="r" rtl="1">
              <a:lnSpc>
                <a:spcPct val="160000"/>
              </a:lnSpc>
              <a:buNone/>
            </a:pPr>
            <a:r>
              <a:rPr lang="fa-IR" b="1" dirty="0">
                <a:solidFill>
                  <a:prstClr val="black"/>
                </a:solidFill>
                <a:cs typeface="B Titr" panose="00000700000000000000" pitchFamily="2" charset="-78"/>
              </a:rPr>
              <a:t>سلامت بهتر سینوس ها</a:t>
            </a:r>
          </a:p>
          <a:p>
            <a:pPr marL="0" indent="0" algn="r" rtl="1">
              <a:lnSpc>
                <a:spcPct val="160000"/>
              </a:lnSpc>
              <a:buNone/>
            </a:pPr>
            <a:r>
              <a:rPr lang="fa-IR" b="1" dirty="0">
                <a:solidFill>
                  <a:prstClr val="black"/>
                </a:solidFill>
                <a:cs typeface="B Titr" panose="00000700000000000000" pitchFamily="2" charset="-78"/>
              </a:rPr>
              <a:t>در مطالعه ای که توسط دکتر </a:t>
            </a:r>
            <a:r>
              <a:rPr lang="en-US" b="1" dirty="0" smtClean="0">
                <a:solidFill>
                  <a:prstClr val="black"/>
                </a:solidFill>
                <a:cs typeface="B Titr" panose="00000700000000000000" pitchFamily="2" charset="-78"/>
              </a:rPr>
              <a:t>Peter </a:t>
            </a:r>
            <a:r>
              <a:rPr lang="en-US" b="1" dirty="0">
                <a:solidFill>
                  <a:prstClr val="black"/>
                </a:solidFill>
                <a:cs typeface="B Titr" panose="00000700000000000000" pitchFamily="2" charset="-78"/>
              </a:rPr>
              <a:t>Hwang </a:t>
            </a:r>
            <a:r>
              <a:rPr lang="fa-IR" b="1" dirty="0" smtClean="0">
                <a:solidFill>
                  <a:prstClr val="black"/>
                </a:solidFill>
                <a:cs typeface="B Titr" panose="00000700000000000000" pitchFamily="2" charset="-78"/>
              </a:rPr>
              <a:t> </a:t>
            </a:r>
            <a:r>
              <a:rPr lang="en-US" b="1" dirty="0" smtClean="0">
                <a:solidFill>
                  <a:prstClr val="black"/>
                </a:solidFill>
                <a:cs typeface="B Titr" panose="00000700000000000000" pitchFamily="2" charset="-78"/>
              </a:rPr>
              <a:t>، </a:t>
            </a:r>
            <a:r>
              <a:rPr lang="fa-IR" b="1" dirty="0">
                <a:solidFill>
                  <a:prstClr val="black"/>
                </a:solidFill>
                <a:cs typeface="B Titr" panose="00000700000000000000" pitchFamily="2" charset="-78"/>
              </a:rPr>
              <a:t>در دپارتمان جراحی سروگردن بیمارستان استنفورد انجام شده است، زایلیتول در آب ماده ی بهتری جهت درمان علائم رینوسینوزیت مزمن در مقایسه با شوینده ی سالین است.</a:t>
            </a:r>
          </a:p>
          <a:p>
            <a:pPr marL="0" indent="0" algn="r" rtl="1">
              <a:lnSpc>
                <a:spcPct val="160000"/>
              </a:lnSpc>
              <a:buNone/>
            </a:pPr>
            <a:r>
              <a:rPr lang="fa-IR" b="1" dirty="0" smtClean="0">
                <a:solidFill>
                  <a:prstClr val="black"/>
                </a:solidFill>
                <a:cs typeface="B Titr" panose="00000700000000000000" pitchFamily="2" charset="-78"/>
              </a:rPr>
              <a:t>  </a:t>
            </a:r>
            <a:r>
              <a:rPr lang="en-US" b="1" dirty="0" smtClean="0">
                <a:solidFill>
                  <a:prstClr val="black"/>
                </a:solidFill>
                <a:cs typeface="B Titr" panose="00000700000000000000" pitchFamily="2" charset="-78"/>
              </a:rPr>
              <a:t>nasal </a:t>
            </a:r>
            <a:r>
              <a:rPr lang="en-US" b="1" dirty="0">
                <a:solidFill>
                  <a:prstClr val="black"/>
                </a:solidFill>
                <a:cs typeface="B Titr" panose="00000700000000000000" pitchFamily="2" charset="-78"/>
              </a:rPr>
              <a:t>spray </a:t>
            </a:r>
            <a:r>
              <a:rPr lang="en-US" b="1" dirty="0" err="1">
                <a:solidFill>
                  <a:prstClr val="black"/>
                </a:solidFill>
                <a:cs typeface="B Titr" panose="00000700000000000000" pitchFamily="2" charset="-78"/>
              </a:rPr>
              <a:t>Xlear</a:t>
            </a:r>
            <a:r>
              <a:rPr lang="en-US" b="1" dirty="0">
                <a:solidFill>
                  <a:prstClr val="black"/>
                </a:solidFill>
                <a:cs typeface="B Titr" panose="00000700000000000000" pitchFamily="2" charset="-78"/>
              </a:rPr>
              <a:t> </a:t>
            </a:r>
            <a:r>
              <a:rPr lang="en-US" b="1" dirty="0" smtClean="0">
                <a:solidFill>
                  <a:prstClr val="black"/>
                </a:solidFill>
                <a:cs typeface="B Titr" panose="00000700000000000000" pitchFamily="2" charset="-78"/>
              </a:rPr>
              <a:t>saline </a:t>
            </a:r>
            <a:r>
              <a:rPr lang="fa-IR" b="1" dirty="0" smtClean="0">
                <a:solidFill>
                  <a:prstClr val="black"/>
                </a:solidFill>
                <a:cs typeface="B Titr" panose="00000700000000000000" pitchFamily="2" charset="-78"/>
              </a:rPr>
              <a:t> تنها </a:t>
            </a:r>
            <a:r>
              <a:rPr lang="fa-IR" b="1" dirty="0">
                <a:solidFill>
                  <a:prstClr val="black"/>
                </a:solidFill>
                <a:cs typeface="B Titr" panose="00000700000000000000" pitchFamily="2" charset="-78"/>
              </a:rPr>
              <a:t>اسپری بینی در دسترس حاوی زایلیتول است.</a:t>
            </a:r>
          </a:p>
          <a:p>
            <a:pPr marL="0" indent="0" algn="r" rtl="1">
              <a:lnSpc>
                <a:spcPct val="160000"/>
              </a:lnSpc>
              <a:buNone/>
            </a:pPr>
            <a:endParaRPr lang="en-US" b="1" dirty="0">
              <a:solidFill>
                <a:prstClr val="black"/>
              </a:solidFill>
              <a:cs typeface="B Titr" panose="00000700000000000000" pitchFamily="2" charset="-78"/>
            </a:endParaRPr>
          </a:p>
        </p:txBody>
      </p:sp>
    </p:spTree>
    <p:extLst>
      <p:ext uri="{BB962C8B-B14F-4D97-AF65-F5344CB8AC3E}">
        <p14:creationId xmlns:p14="http://schemas.microsoft.com/office/powerpoint/2010/main" val="2172032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974" y="1120813"/>
            <a:ext cx="8825659" cy="706964"/>
          </a:xfrm>
        </p:spPr>
        <p:txBody>
          <a:bodyPr/>
          <a:lstStyle/>
          <a:p>
            <a:pPr algn="r"/>
            <a:r>
              <a:rPr lang="ar-SA" b="1" dirty="0">
                <a:cs typeface="B Titr" panose="00000700000000000000" pitchFamily="2" charset="-78"/>
              </a:rPr>
              <a:t>اهمیت تغذیه بر سلامت دندان ها</a:t>
            </a:r>
            <a:r>
              <a:rPr lang="en-US" dirty="0">
                <a:cs typeface="B Titr" panose="00000700000000000000" pitchFamily="2" charset="-78"/>
              </a:rPr>
              <a:t/>
            </a:r>
            <a:br>
              <a:rPr lang="en-US" dirty="0">
                <a:cs typeface="B Titr" panose="00000700000000000000" pitchFamily="2" charset="-78"/>
              </a:rPr>
            </a:br>
            <a:endParaRPr lang="en-US" dirty="0">
              <a:cs typeface="B Titr" panose="00000700000000000000" pitchFamily="2" charset="-78"/>
            </a:endParaRPr>
          </a:p>
        </p:txBody>
      </p:sp>
      <p:sp>
        <p:nvSpPr>
          <p:cNvPr id="3" name="Content Placeholder 2"/>
          <p:cNvSpPr>
            <a:spLocks noGrp="1"/>
          </p:cNvSpPr>
          <p:nvPr>
            <p:ph idx="1"/>
          </p:nvPr>
        </p:nvSpPr>
        <p:spPr>
          <a:xfrm>
            <a:off x="1282262" y="2477376"/>
            <a:ext cx="9654792" cy="3986486"/>
          </a:xfrm>
        </p:spPr>
        <p:txBody>
          <a:bodyPr>
            <a:normAutofit/>
          </a:bodyPr>
          <a:lstStyle/>
          <a:p>
            <a:pPr marL="0" lvl="0" indent="0" algn="just" rtl="1">
              <a:lnSpc>
                <a:spcPct val="150000"/>
              </a:lnSpc>
              <a:buClr>
                <a:srgbClr val="B01513"/>
              </a:buClr>
              <a:buNone/>
            </a:pPr>
            <a:r>
              <a:rPr lang="fa-IR" sz="2200" b="1" dirty="0">
                <a:solidFill>
                  <a:prstClr val="black"/>
                </a:solidFill>
                <a:cs typeface="B Titr" panose="00000700000000000000" pitchFamily="2" charset="-78"/>
              </a:rPr>
              <a:t>تأثیر تغذیه بر دندان ها بر کسی پوشیده نبوده و شایان ذکر است که تغذیه و رژیم غذایی نقش قابل توجهی بر سلامت دهان و دندان داشته و می توانند در پیشرفت و گسترش بیماری هایی چون پوسیدگی دندان، بیماری پریودنتال، فرسایش و سایر موارد دیگر تأثیر گذار باشند.</a:t>
            </a:r>
            <a:br>
              <a:rPr lang="fa-IR" sz="2200" b="1" dirty="0">
                <a:solidFill>
                  <a:prstClr val="black"/>
                </a:solidFill>
                <a:cs typeface="B Titr" panose="00000700000000000000" pitchFamily="2" charset="-78"/>
              </a:rPr>
            </a:br>
            <a:r>
              <a:rPr lang="fa-IR" sz="2200" b="1" dirty="0">
                <a:solidFill>
                  <a:prstClr val="black"/>
                </a:solidFill>
                <a:cs typeface="B Titr" panose="00000700000000000000" pitchFamily="2" charset="-78"/>
              </a:rPr>
              <a:t> یکی از مهمترین عوامل شروع پوسیدگی دندان، به آنچه می خوریم مربوط می شود. به طور کلی رژیم غذایی نقش مهمی را در فرسایش دندان و همچنین ایجاد نقص در ساختار آن دارد مانند هیپوپلازی مینا یا فلوروز.</a:t>
            </a:r>
            <a:endParaRPr lang="en-US" sz="2200" b="1" dirty="0">
              <a:solidFill>
                <a:prstClr val="black"/>
              </a:solidFill>
              <a:cs typeface="B Titr" panose="00000700000000000000" pitchFamily="2" charset="-78"/>
            </a:endParaRPr>
          </a:p>
          <a:p>
            <a:endParaRPr lang="en-US" dirty="0"/>
          </a:p>
        </p:txBody>
      </p:sp>
    </p:spTree>
    <p:extLst>
      <p:ext uri="{BB962C8B-B14F-4D97-AF65-F5344CB8AC3E}">
        <p14:creationId xmlns:p14="http://schemas.microsoft.com/office/powerpoint/2010/main" val="3138839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244" y="1078773"/>
            <a:ext cx="8825659" cy="706964"/>
          </a:xfrm>
        </p:spPr>
        <p:txBody>
          <a:bodyPr/>
          <a:lstStyle/>
          <a:p>
            <a:pPr algn="ctr"/>
            <a:r>
              <a:rPr lang="fa-IR" sz="3000" b="1" dirty="0">
                <a:cs typeface="B Titr" panose="00000700000000000000" pitchFamily="2" charset="-78"/>
              </a:rPr>
              <a:t>تاثیر ویتامین ها بر سلامت دهان و دندان</a:t>
            </a:r>
            <a:endParaRPr lang="en-US" sz="3000" b="1" dirty="0">
              <a:cs typeface="B Titr" panose="00000700000000000000" pitchFamily="2" charset="-78"/>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46538" y="2310085"/>
            <a:ext cx="11151476" cy="4381500"/>
          </a:xfrm>
          <a:prstGeom prst="rect">
            <a:avLst/>
          </a:prstGeom>
          <a:ln>
            <a:noFill/>
          </a:ln>
          <a:effectLst>
            <a:softEdge rad="112500"/>
          </a:effectLst>
        </p:spPr>
      </p:pic>
    </p:spTree>
    <p:extLst>
      <p:ext uri="{BB962C8B-B14F-4D97-AF65-F5344CB8AC3E}">
        <p14:creationId xmlns:p14="http://schemas.microsoft.com/office/powerpoint/2010/main" val="1267732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538" y="2259723"/>
            <a:ext cx="11246069" cy="4382815"/>
          </a:xfrm>
        </p:spPr>
        <p:txBody>
          <a:bodyPr>
            <a:normAutofit fontScale="92500"/>
          </a:bodyPr>
          <a:lstStyle/>
          <a:p>
            <a:pPr marL="0" indent="0" algn="r" rtl="1">
              <a:lnSpc>
                <a:spcPct val="160000"/>
              </a:lnSpc>
              <a:buNone/>
            </a:pPr>
            <a:r>
              <a:rPr lang="fa-IR" b="1" dirty="0" smtClean="0">
                <a:solidFill>
                  <a:prstClr val="black"/>
                </a:solidFill>
                <a:cs typeface="B Titr" panose="00000700000000000000" pitchFamily="2" charset="-78"/>
              </a:rPr>
              <a:t> * ویتامین </a:t>
            </a:r>
            <a:r>
              <a:rPr lang="en-US" b="1" dirty="0">
                <a:solidFill>
                  <a:prstClr val="black"/>
                </a:solidFill>
                <a:cs typeface="B Titr" panose="00000700000000000000" pitchFamily="2" charset="-78"/>
              </a:rPr>
              <a:t>B</a:t>
            </a:r>
          </a:p>
          <a:p>
            <a:pPr marL="0" indent="0" algn="r" rtl="1">
              <a:lnSpc>
                <a:spcPct val="160000"/>
              </a:lnSpc>
              <a:buNone/>
            </a:pPr>
            <a:r>
              <a:rPr lang="fa-IR" b="1" dirty="0">
                <a:solidFill>
                  <a:prstClr val="black"/>
                </a:solidFill>
                <a:cs typeface="B Titr" panose="00000700000000000000" pitchFamily="2" charset="-78"/>
              </a:rPr>
              <a:t>ویتامین‌های گروه </a:t>
            </a:r>
            <a:r>
              <a:rPr lang="en-US" b="1" dirty="0" smtClean="0">
                <a:solidFill>
                  <a:prstClr val="black"/>
                </a:solidFill>
                <a:cs typeface="B Titr" panose="00000700000000000000" pitchFamily="2" charset="-78"/>
              </a:rPr>
              <a:t>B</a:t>
            </a:r>
            <a:r>
              <a:rPr lang="fa-IR" b="1" dirty="0" smtClean="0">
                <a:solidFill>
                  <a:prstClr val="black"/>
                </a:solidFill>
                <a:cs typeface="B Titr" panose="00000700000000000000" pitchFamily="2" charset="-78"/>
              </a:rPr>
              <a:t> سوخت </a:t>
            </a:r>
            <a:r>
              <a:rPr lang="fa-IR" b="1" dirty="0">
                <a:solidFill>
                  <a:prstClr val="black"/>
                </a:solidFill>
                <a:cs typeface="B Titr" panose="00000700000000000000" pitchFamily="2" charset="-78"/>
              </a:rPr>
              <a:t>و ساز سلولی را کنترل می‌کنند و به درمان مشکلاتی مانند التهاب لثه و سوزش دهان می‌پردازند. </a:t>
            </a:r>
            <a:r>
              <a:rPr lang="fa-IR" b="1" dirty="0">
                <a:solidFill>
                  <a:prstClr val="black"/>
                </a:solidFill>
                <a:cs typeface="B Titr" panose="00000700000000000000" pitchFamily="2" charset="-78"/>
              </a:rPr>
              <a:t>ازاین‌رو با استفاده از ویتامین ب به ویژه ریبوفلاوین و نیاسین می‌توانید دردها و التهاب‌های دهانی را از بین ببرید، بنابراین سعی کنید در رژیم غذایی خود بیشتر آن‌ها را جای دهید. از منابع سرشار از نیاسین و ریبوفلاوین می‌توان به ماهی، محصولات لبنی، گوشت قرمز، بادام و اسفناج اشاره نمود. </a:t>
            </a:r>
          </a:p>
          <a:p>
            <a:pPr marL="0" indent="0" algn="r" rtl="1">
              <a:lnSpc>
                <a:spcPct val="160000"/>
              </a:lnSpc>
              <a:buNone/>
            </a:pPr>
            <a:r>
              <a:rPr lang="fa-IR" b="1" dirty="0">
                <a:solidFill>
                  <a:prstClr val="black"/>
                </a:solidFill>
                <a:cs typeface="B Titr" panose="00000700000000000000" pitchFamily="2" charset="-78"/>
              </a:rPr>
              <a:t> </a:t>
            </a:r>
            <a:r>
              <a:rPr lang="fa-IR" b="1" dirty="0" smtClean="0">
                <a:solidFill>
                  <a:prstClr val="black"/>
                </a:solidFill>
                <a:cs typeface="B Titr" panose="00000700000000000000" pitchFamily="2" charset="-78"/>
              </a:rPr>
              <a:t>* ویتامین </a:t>
            </a:r>
            <a:r>
              <a:rPr lang="en-US" b="1" dirty="0">
                <a:solidFill>
                  <a:prstClr val="black"/>
                </a:solidFill>
                <a:cs typeface="B Titr" panose="00000700000000000000" pitchFamily="2" charset="-78"/>
              </a:rPr>
              <a:t>C</a:t>
            </a:r>
          </a:p>
          <a:p>
            <a:pPr marL="0" indent="0" algn="r" rtl="1">
              <a:lnSpc>
                <a:spcPct val="160000"/>
              </a:lnSpc>
              <a:buNone/>
            </a:pPr>
            <a:r>
              <a:rPr lang="en-US" b="1" dirty="0">
                <a:solidFill>
                  <a:prstClr val="black"/>
                </a:solidFill>
                <a:cs typeface="B Titr" panose="00000700000000000000" pitchFamily="2" charset="-78"/>
              </a:rPr>
              <a:t>  </a:t>
            </a:r>
            <a:r>
              <a:rPr lang="fa-IR" b="1" dirty="0">
                <a:solidFill>
                  <a:prstClr val="black"/>
                </a:solidFill>
                <a:cs typeface="B Titr" panose="00000700000000000000" pitchFamily="2" charset="-78"/>
              </a:rPr>
              <a:t>ویتامین </a:t>
            </a:r>
            <a:r>
              <a:rPr lang="en-US" b="1" dirty="0" smtClean="0">
                <a:solidFill>
                  <a:prstClr val="black"/>
                </a:solidFill>
                <a:cs typeface="B Titr" panose="00000700000000000000" pitchFamily="2" charset="-78"/>
              </a:rPr>
              <a:t>C</a:t>
            </a:r>
            <a:r>
              <a:rPr lang="fa-IR" b="1" dirty="0" smtClean="0">
                <a:solidFill>
                  <a:prstClr val="black"/>
                </a:solidFill>
                <a:cs typeface="B Titr" panose="00000700000000000000" pitchFamily="2" charset="-78"/>
              </a:rPr>
              <a:t> نقش </a:t>
            </a:r>
            <a:r>
              <a:rPr lang="fa-IR" b="1" dirty="0">
                <a:solidFill>
                  <a:prstClr val="black"/>
                </a:solidFill>
                <a:cs typeface="B Titr" panose="00000700000000000000" pitchFamily="2" charset="-78"/>
              </a:rPr>
              <a:t>مهمی در تقویت بافت‌های اتصالی در اطراف لثه‌ها و استحکام آن‌ها دارد. </a:t>
            </a:r>
            <a:r>
              <a:rPr lang="fa-IR" b="1" dirty="0">
                <a:solidFill>
                  <a:prstClr val="black"/>
                </a:solidFill>
                <a:cs typeface="B Titr" panose="00000700000000000000" pitchFamily="2" charset="-78"/>
              </a:rPr>
              <a:t>به‌طوری‌که اگر به میزان کافی از این ویتامین به بدن نرسد، بافت‌های همبند نمی‌توانند به خوبی دندان‌ها را نگه دارند و دندان‌ها لق می‌شوند. همچنین موجب خونریزی لثه و بیماری‌های خطرناک لثه می‌شود. ازاین‌رو برای تقویت و سالم نگه داشتن بافت‌های لثه باید مصرف مواد غذایی حاوی ویتامین </a:t>
            </a:r>
            <a:r>
              <a:rPr lang="en-US" b="1" dirty="0">
                <a:solidFill>
                  <a:prstClr val="black"/>
                </a:solidFill>
                <a:cs typeface="B Titr" panose="00000700000000000000" pitchFamily="2" charset="-78"/>
              </a:rPr>
              <a:t>C </a:t>
            </a:r>
            <a:r>
              <a:rPr lang="fa-IR" b="1" dirty="0" smtClean="0">
                <a:solidFill>
                  <a:prstClr val="black"/>
                </a:solidFill>
                <a:cs typeface="B Titr" panose="00000700000000000000" pitchFamily="2" charset="-78"/>
              </a:rPr>
              <a:t> مانند </a:t>
            </a:r>
            <a:r>
              <a:rPr lang="fa-IR" b="1" dirty="0">
                <a:solidFill>
                  <a:prstClr val="black"/>
                </a:solidFill>
                <a:cs typeface="B Titr" panose="00000700000000000000" pitchFamily="2" charset="-78"/>
              </a:rPr>
              <a:t>فلفل، پرتقال، سیب زمینی شیرین، کلم پیچ و توت فرنگی را در وعده‌های غذایی خود بیشتر کنید. </a:t>
            </a:r>
          </a:p>
          <a:p>
            <a:endParaRPr lang="en-US" dirty="0"/>
          </a:p>
        </p:txBody>
      </p:sp>
    </p:spTree>
    <p:extLst>
      <p:ext uri="{BB962C8B-B14F-4D97-AF65-F5344CB8AC3E}">
        <p14:creationId xmlns:p14="http://schemas.microsoft.com/office/powerpoint/2010/main" val="174786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538" y="2144110"/>
            <a:ext cx="11130455" cy="4572000"/>
          </a:xfrm>
        </p:spPr>
        <p:txBody>
          <a:bodyPr vert="horz" lIns="91440" tIns="45720" rIns="91440" bIns="45720" rtlCol="0">
            <a:normAutofit fontScale="92500" lnSpcReduction="10000"/>
          </a:bodyPr>
          <a:lstStyle/>
          <a:p>
            <a:pPr marL="0" indent="0" algn="r" rtl="1">
              <a:lnSpc>
                <a:spcPct val="160000"/>
              </a:lnSpc>
              <a:buNone/>
            </a:pPr>
            <a:r>
              <a:rPr lang="fa-IR" b="1" dirty="0" smtClean="0">
                <a:solidFill>
                  <a:prstClr val="black"/>
                </a:solidFill>
                <a:cs typeface="B Titr" panose="00000700000000000000" pitchFamily="2" charset="-78"/>
              </a:rPr>
              <a:t>* ویتامین </a:t>
            </a:r>
            <a:r>
              <a:rPr lang="en-US" b="1" dirty="0">
                <a:solidFill>
                  <a:prstClr val="black"/>
                </a:solidFill>
                <a:cs typeface="B Titr" panose="00000700000000000000" pitchFamily="2" charset="-78"/>
              </a:rPr>
              <a:t>A</a:t>
            </a:r>
          </a:p>
          <a:p>
            <a:pPr marL="0" indent="0" algn="r" rtl="1">
              <a:lnSpc>
                <a:spcPct val="160000"/>
              </a:lnSpc>
              <a:buNone/>
            </a:pPr>
            <a:r>
              <a:rPr lang="fa-IR" b="1" dirty="0">
                <a:solidFill>
                  <a:prstClr val="black"/>
                </a:solidFill>
                <a:cs typeface="B Titr" panose="00000700000000000000" pitchFamily="2" charset="-78"/>
              </a:rPr>
              <a:t>از دیگر انواع ویتامین‌ها و مواد معدنی موثر بر سلامت دندان می‌توان به ویتامین </a:t>
            </a:r>
            <a:r>
              <a:rPr lang="en-US" b="1" dirty="0">
                <a:solidFill>
                  <a:prstClr val="black"/>
                </a:solidFill>
                <a:cs typeface="B Titr" panose="00000700000000000000" pitchFamily="2" charset="-78"/>
              </a:rPr>
              <a:t>A </a:t>
            </a:r>
            <a:r>
              <a:rPr lang="fa-IR" b="1" dirty="0" smtClean="0">
                <a:solidFill>
                  <a:prstClr val="black"/>
                </a:solidFill>
                <a:cs typeface="B Titr" panose="00000700000000000000" pitchFamily="2" charset="-78"/>
              </a:rPr>
              <a:t> اشاره </a:t>
            </a:r>
            <a:r>
              <a:rPr lang="fa-IR" b="1" dirty="0">
                <a:solidFill>
                  <a:prstClr val="black"/>
                </a:solidFill>
                <a:cs typeface="B Titr" panose="00000700000000000000" pitchFamily="2" charset="-78"/>
              </a:rPr>
              <a:t>نمود. </a:t>
            </a:r>
            <a:r>
              <a:rPr lang="fa-IR" b="1" dirty="0">
                <a:solidFill>
                  <a:prstClr val="black"/>
                </a:solidFill>
                <a:cs typeface="B Titr" panose="00000700000000000000" pitchFamily="2" charset="-78"/>
              </a:rPr>
              <a:t>با وجود اینکه از ویتامین </a:t>
            </a:r>
            <a:r>
              <a:rPr lang="en-US" b="1" dirty="0">
                <a:solidFill>
                  <a:prstClr val="black"/>
                </a:solidFill>
                <a:cs typeface="B Titr" panose="00000700000000000000" pitchFamily="2" charset="-78"/>
              </a:rPr>
              <a:t>A </a:t>
            </a:r>
            <a:r>
              <a:rPr lang="fa-IR" b="1" dirty="0" smtClean="0">
                <a:solidFill>
                  <a:prstClr val="black"/>
                </a:solidFill>
                <a:cs typeface="B Titr" panose="00000700000000000000" pitchFamily="2" charset="-78"/>
              </a:rPr>
              <a:t> بیشتر </a:t>
            </a:r>
            <a:r>
              <a:rPr lang="fa-IR" b="1" dirty="0">
                <a:solidFill>
                  <a:prstClr val="black"/>
                </a:solidFill>
                <a:cs typeface="B Titr" panose="00000700000000000000" pitchFamily="2" charset="-78"/>
              </a:rPr>
              <a:t>برای تقویت بینایی یاد‌ می‌شود، اما این ویتامین نقش مهمی در تولید بزاق دهان و حفظ آن دارد. </a:t>
            </a:r>
            <a:r>
              <a:rPr lang="fa-IR" b="1" dirty="0">
                <a:solidFill>
                  <a:prstClr val="black"/>
                </a:solidFill>
                <a:cs typeface="B Titr" panose="00000700000000000000" pitchFamily="2" charset="-78"/>
              </a:rPr>
              <a:t>ویتامین آ همچنین به سلامت غشای موکوسی پوشاننده لثه و گونه کمک‌ می‌کند و موجب‌ می‌شود کمتر در معرض بیماری‌ها قرار بگیرند.  در واقع با تولید بزاق دهان آلودگی‌ها و باکتری‌ها را از لثه‌ها و دندان‌ها پاک‌ می‌کند. ویتامین </a:t>
            </a:r>
            <a:r>
              <a:rPr lang="en-US" b="1" dirty="0">
                <a:solidFill>
                  <a:prstClr val="black"/>
                </a:solidFill>
                <a:cs typeface="B Titr" panose="00000700000000000000" pitchFamily="2" charset="-78"/>
              </a:rPr>
              <a:t>A </a:t>
            </a:r>
            <a:r>
              <a:rPr lang="fa-IR" b="1" dirty="0" smtClean="0">
                <a:solidFill>
                  <a:prstClr val="black"/>
                </a:solidFill>
                <a:cs typeface="B Titr" panose="00000700000000000000" pitchFamily="2" charset="-78"/>
              </a:rPr>
              <a:t> در </a:t>
            </a:r>
            <a:r>
              <a:rPr lang="fa-IR" b="1" dirty="0">
                <a:solidFill>
                  <a:prstClr val="black"/>
                </a:solidFill>
                <a:cs typeface="B Titr" panose="00000700000000000000" pitchFamily="2" charset="-78"/>
              </a:rPr>
              <a:t>مواد غذایی مختلفی وجود دارد که از جمله آن‌ها‌ می‌توان به هویج، میوه‌های نارنجی و سبزیجاتی مثل فلفل، سیب زمینی شیرین، سبزیجات با برگ تیره مثل کلم پیچ، اسفناج و مرغ و زرده تخم مرغ اشاره نمود. </a:t>
            </a:r>
          </a:p>
          <a:p>
            <a:pPr marL="0" indent="0" algn="r" rtl="1">
              <a:lnSpc>
                <a:spcPct val="160000"/>
              </a:lnSpc>
              <a:buNone/>
            </a:pPr>
            <a:r>
              <a:rPr lang="fa-IR" b="1" dirty="0" smtClean="0">
                <a:solidFill>
                  <a:prstClr val="black"/>
                </a:solidFill>
                <a:cs typeface="B Titr" panose="00000700000000000000" pitchFamily="2" charset="-78"/>
              </a:rPr>
              <a:t> * فسفر </a:t>
            </a:r>
            <a:endParaRPr lang="fa-IR" b="1" dirty="0">
              <a:solidFill>
                <a:prstClr val="black"/>
              </a:solidFill>
              <a:cs typeface="B Titr" panose="00000700000000000000" pitchFamily="2" charset="-78"/>
            </a:endParaRPr>
          </a:p>
          <a:p>
            <a:pPr marL="0" indent="0" algn="r" rtl="1">
              <a:lnSpc>
                <a:spcPct val="160000"/>
              </a:lnSpc>
              <a:buNone/>
            </a:pPr>
            <a:r>
              <a:rPr lang="fa-IR" b="1" dirty="0">
                <a:solidFill>
                  <a:prstClr val="black"/>
                </a:solidFill>
                <a:cs typeface="B Titr" panose="00000700000000000000" pitchFamily="2" charset="-78"/>
              </a:rPr>
              <a:t>مطالعات صورت گرفته نشان‌ می‌دهد که برای جذب کامل کلسیم در بدن و بهبود سلامت استخوان‌ها، لازم است که به همراه فسفر مصرف شود. کلسیم و فسفر نقش مهمی در سلامت لثه‌ها و دندان‌ها دارند. به همین دلیل اکثر مکمل‌های کلسیم حاوی فسفر هستند. همچنین‌ می‌توان از طریق غذا نیز فسفر را جذب نمود. از منابع غذایی سرشار از فسفر‌ می‌توان به ماست، شیر، پنیر، لوبیا، گوشت قرمز، عدس و مغزها و غلات اشاره نمود.</a:t>
            </a:r>
          </a:p>
          <a:p>
            <a:pPr marL="0" indent="0" algn="r" rtl="1">
              <a:lnSpc>
                <a:spcPct val="160000"/>
              </a:lnSpc>
              <a:buNone/>
            </a:pPr>
            <a:endParaRPr lang="en-US" b="1" dirty="0">
              <a:solidFill>
                <a:prstClr val="black"/>
              </a:solidFill>
              <a:cs typeface="B Titr" panose="00000700000000000000" pitchFamily="2" charset="-78"/>
            </a:endParaRPr>
          </a:p>
        </p:txBody>
      </p:sp>
    </p:spTree>
    <p:extLst>
      <p:ext uri="{BB962C8B-B14F-4D97-AF65-F5344CB8AC3E}">
        <p14:creationId xmlns:p14="http://schemas.microsoft.com/office/powerpoint/2010/main" val="1189671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862" y="2070538"/>
            <a:ext cx="11288110" cy="4787462"/>
          </a:xfrm>
        </p:spPr>
        <p:txBody>
          <a:bodyPr vert="horz" lIns="91440" tIns="45720" rIns="91440" bIns="45720" rtlCol="0">
            <a:normAutofit fontScale="92500" lnSpcReduction="10000"/>
          </a:bodyPr>
          <a:lstStyle/>
          <a:p>
            <a:pPr marL="0" indent="0" algn="r" rtl="1">
              <a:lnSpc>
                <a:spcPct val="160000"/>
              </a:lnSpc>
              <a:buNone/>
            </a:pPr>
            <a:r>
              <a:rPr lang="fa-IR" b="1" dirty="0">
                <a:solidFill>
                  <a:prstClr val="black"/>
                </a:solidFill>
                <a:cs typeface="B Titr" panose="00000700000000000000" pitchFamily="2" charset="-78"/>
              </a:rPr>
              <a:t> </a:t>
            </a:r>
            <a:r>
              <a:rPr lang="fa-IR" b="1" dirty="0" smtClean="0">
                <a:solidFill>
                  <a:prstClr val="black"/>
                </a:solidFill>
                <a:cs typeface="B Titr" panose="00000700000000000000" pitchFamily="2" charset="-78"/>
              </a:rPr>
              <a:t>* کلسیم</a:t>
            </a:r>
            <a:endParaRPr lang="fa-IR" b="1" dirty="0">
              <a:solidFill>
                <a:prstClr val="black"/>
              </a:solidFill>
              <a:cs typeface="B Titr" panose="00000700000000000000" pitchFamily="2" charset="-78"/>
            </a:endParaRPr>
          </a:p>
          <a:p>
            <a:pPr marL="0" indent="0" algn="r" rtl="1">
              <a:lnSpc>
                <a:spcPct val="160000"/>
              </a:lnSpc>
              <a:buNone/>
            </a:pPr>
            <a:r>
              <a:rPr lang="fa-IR" b="1" dirty="0">
                <a:solidFill>
                  <a:prstClr val="black"/>
                </a:solidFill>
                <a:cs typeface="B Titr" panose="00000700000000000000" pitchFamily="2" charset="-78"/>
              </a:rPr>
              <a:t>کلسیم از مهم‌ترین مواد معدنی است که نقش مهمی در حفظ سلامت دندان‌ها دارد. ۹۹ درصد کلسیم بدن در استخوان‌ها و دندان‌ها قرار گرفته‌اند. ازاین‌رو مصرف کلسیم به میزان کافی برای بدن ضروری است. زیرا در صورتی که بدن نتواند کلسیم مورد نیاز خود را تامین کند آن را از استخوان‌ها تامین‌ می‌کند. برای جلوگیری از این اتفاق باید رژیم غذایی خود را به نحوی تنظیم کنید که سرشار از کلسیم باشد. سبزیجات با برگ‌های سبز، ساردین، بروکلی، بادام و فرآورده‌های لبنی از جمله منابع حاوی کلسیم هستند که‌ می‌توانید آن‌ها را در برنامه غذایی خود بگنجانید. همچنین‌ می‌توانید با مشورت پزشک و در صورت نیاز از مکمل‌های کلسیم استفاده کنید. </a:t>
            </a:r>
          </a:p>
          <a:p>
            <a:pPr marL="0" indent="0" algn="r" rtl="1">
              <a:lnSpc>
                <a:spcPct val="160000"/>
              </a:lnSpc>
              <a:buNone/>
            </a:pPr>
            <a:r>
              <a:rPr lang="fa-IR" b="1" dirty="0" smtClean="0">
                <a:solidFill>
                  <a:prstClr val="black"/>
                </a:solidFill>
                <a:cs typeface="B Titr" panose="00000700000000000000" pitchFamily="2" charset="-78"/>
              </a:rPr>
              <a:t>* ویتامین </a:t>
            </a:r>
            <a:r>
              <a:rPr lang="en-US" b="1" dirty="0">
                <a:solidFill>
                  <a:prstClr val="black"/>
                </a:solidFill>
                <a:cs typeface="B Titr" panose="00000700000000000000" pitchFamily="2" charset="-78"/>
              </a:rPr>
              <a:t>D</a:t>
            </a:r>
          </a:p>
          <a:p>
            <a:pPr marL="0" indent="0" algn="r" rtl="1">
              <a:lnSpc>
                <a:spcPct val="160000"/>
              </a:lnSpc>
              <a:buNone/>
            </a:pPr>
            <a:r>
              <a:rPr lang="fa-IR" b="1" dirty="0">
                <a:solidFill>
                  <a:prstClr val="black"/>
                </a:solidFill>
                <a:cs typeface="B Titr" panose="00000700000000000000" pitchFamily="2" charset="-78"/>
              </a:rPr>
              <a:t>ویتامین </a:t>
            </a:r>
            <a:r>
              <a:rPr lang="en-US" b="1" dirty="0">
                <a:solidFill>
                  <a:prstClr val="black"/>
                </a:solidFill>
                <a:cs typeface="B Titr" panose="00000700000000000000" pitchFamily="2" charset="-78"/>
              </a:rPr>
              <a:t>D </a:t>
            </a:r>
            <a:r>
              <a:rPr lang="fa-IR" b="1" dirty="0" smtClean="0">
                <a:solidFill>
                  <a:prstClr val="black"/>
                </a:solidFill>
                <a:cs typeface="B Titr" panose="00000700000000000000" pitchFamily="2" charset="-78"/>
              </a:rPr>
              <a:t> یکی </a:t>
            </a:r>
            <a:r>
              <a:rPr lang="fa-IR" b="1" dirty="0">
                <a:solidFill>
                  <a:prstClr val="black"/>
                </a:solidFill>
                <a:cs typeface="B Titr" panose="00000700000000000000" pitchFamily="2" charset="-78"/>
              </a:rPr>
              <a:t>دیگر از انواع ویتامین‌ها و مواد معدنی موثر بر سلامت دندان است که موجب‌ می‌شود جذب کلسیم و فسفر به بهترین شکل ممکن صورت بگیرد. </a:t>
            </a:r>
            <a:r>
              <a:rPr lang="fa-IR" b="1" dirty="0">
                <a:solidFill>
                  <a:prstClr val="black"/>
                </a:solidFill>
                <a:cs typeface="B Titr" panose="00000700000000000000" pitchFamily="2" charset="-78"/>
              </a:rPr>
              <a:t>به‌طوری‌که عدم مصرف آن موجب بیماری‌های لثه و پوسیدگی دندان‌ می‌شود. برای تامین ویتامین </a:t>
            </a:r>
            <a:r>
              <a:rPr lang="en-US" b="1" dirty="0">
                <a:solidFill>
                  <a:prstClr val="black"/>
                </a:solidFill>
                <a:cs typeface="B Titr" panose="00000700000000000000" pitchFamily="2" charset="-78"/>
              </a:rPr>
              <a:t>D </a:t>
            </a:r>
            <a:r>
              <a:rPr lang="fa-IR" b="1" dirty="0" smtClean="0">
                <a:solidFill>
                  <a:prstClr val="black"/>
                </a:solidFill>
                <a:cs typeface="B Titr" panose="00000700000000000000" pitchFamily="2" charset="-78"/>
              </a:rPr>
              <a:t> مورد </a:t>
            </a:r>
            <a:r>
              <a:rPr lang="fa-IR" b="1" dirty="0">
                <a:solidFill>
                  <a:prstClr val="black"/>
                </a:solidFill>
                <a:cs typeface="B Titr" panose="00000700000000000000" pitchFamily="2" charset="-78"/>
              </a:rPr>
              <a:t>نیاز بدن‌ می‌توانید روزانه ۱۵ دقیقه زیر نور خورشید بنشینید و به رژیم غذایی خود محصولات لبنی، تخم مرغ، ماهی سالمون و روغن ماهی اضافه کنید که سرشار از ویتامین د هستند. </a:t>
            </a:r>
          </a:p>
          <a:p>
            <a:pPr marL="0" indent="0" algn="r" rtl="1">
              <a:lnSpc>
                <a:spcPct val="160000"/>
              </a:lnSpc>
              <a:buNone/>
            </a:pPr>
            <a:endParaRPr lang="en-US" b="1" dirty="0">
              <a:solidFill>
                <a:prstClr val="black"/>
              </a:solidFill>
              <a:cs typeface="B Titr" panose="00000700000000000000" pitchFamily="2" charset="-78"/>
            </a:endParaRPr>
          </a:p>
        </p:txBody>
      </p:sp>
    </p:spTree>
    <p:extLst>
      <p:ext uri="{BB962C8B-B14F-4D97-AF65-F5344CB8AC3E}">
        <p14:creationId xmlns:p14="http://schemas.microsoft.com/office/powerpoint/2010/main" val="403423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56" y="2060028"/>
            <a:ext cx="11277600" cy="4719144"/>
          </a:xfrm>
        </p:spPr>
        <p:txBody>
          <a:bodyPr vert="horz" lIns="91440" tIns="45720" rIns="91440" bIns="45720" rtlCol="0">
            <a:normAutofit lnSpcReduction="10000"/>
          </a:bodyPr>
          <a:lstStyle/>
          <a:p>
            <a:pPr marL="0" indent="0" algn="r" rtl="1">
              <a:lnSpc>
                <a:spcPct val="160000"/>
              </a:lnSpc>
              <a:buNone/>
            </a:pPr>
            <a:r>
              <a:rPr lang="fa-IR" b="1" dirty="0">
                <a:solidFill>
                  <a:prstClr val="black"/>
                </a:solidFill>
                <a:cs typeface="B Titr" panose="00000700000000000000" pitchFamily="2" charset="-78"/>
              </a:rPr>
              <a:t> </a:t>
            </a:r>
            <a:r>
              <a:rPr lang="fa-IR" b="1" dirty="0" smtClean="0">
                <a:solidFill>
                  <a:prstClr val="black"/>
                </a:solidFill>
                <a:cs typeface="B Titr" panose="00000700000000000000" pitchFamily="2" charset="-78"/>
              </a:rPr>
              <a:t>* آهن</a:t>
            </a:r>
            <a:endParaRPr lang="fa-IR" b="1" dirty="0">
              <a:solidFill>
                <a:prstClr val="black"/>
              </a:solidFill>
              <a:cs typeface="B Titr" panose="00000700000000000000" pitchFamily="2" charset="-78"/>
            </a:endParaRPr>
          </a:p>
          <a:p>
            <a:pPr marL="0" indent="0" algn="r" rtl="1">
              <a:lnSpc>
                <a:spcPct val="160000"/>
              </a:lnSpc>
              <a:buNone/>
            </a:pPr>
            <a:r>
              <a:rPr lang="fa-IR" b="1" dirty="0">
                <a:solidFill>
                  <a:prstClr val="black"/>
                </a:solidFill>
                <a:cs typeface="B Titr" panose="00000700000000000000" pitchFamily="2" charset="-78"/>
              </a:rPr>
              <a:t>آهن موجب‌ می‌شود که سطح گلبول‌های قرمز خون به سطح مناسبی برسند و نقش مهمی در تقویت سیستم ایمنی بدن و دندان‌ها دارد و با بیماری و عفونت‌ها مبارزه‌ می‌کند. به عبارتی‌ می‌توان گفت در صورتی که آهن به میزان کافی در بدن وجود نداشته باشد، مبارزه علیه بیماری‌های لثه و عفونت‌های دهانی خیلی سخت‌تر از حالت عادی‌ می‌شود. ازاین‌رو لازم است که برای تقویت سیستم ایمنی بدن خود و حفظ سلامت دهان و دندان غذاهای سرشار از آهن مانند غذاهای دریایی، تخم مرغ، گوشت قرمز، سبزیجات سبز برگ دارو نان ارگانیک بیشتر مصرف کنید. </a:t>
            </a:r>
          </a:p>
          <a:p>
            <a:pPr marL="0" indent="0" algn="r" rtl="1">
              <a:lnSpc>
                <a:spcPct val="160000"/>
              </a:lnSpc>
              <a:buNone/>
            </a:pPr>
            <a:r>
              <a:rPr lang="fa-IR" b="1" dirty="0">
                <a:solidFill>
                  <a:prstClr val="black"/>
                </a:solidFill>
                <a:cs typeface="B Titr" panose="00000700000000000000" pitchFamily="2" charset="-78"/>
              </a:rPr>
              <a:t> </a:t>
            </a:r>
            <a:r>
              <a:rPr lang="fa-IR" b="1" dirty="0" smtClean="0">
                <a:solidFill>
                  <a:prstClr val="black"/>
                </a:solidFill>
                <a:cs typeface="B Titr" panose="00000700000000000000" pitchFamily="2" charset="-78"/>
              </a:rPr>
              <a:t>* پتاسیم</a:t>
            </a:r>
            <a:endParaRPr lang="fa-IR" b="1" dirty="0">
              <a:solidFill>
                <a:prstClr val="black"/>
              </a:solidFill>
              <a:cs typeface="B Titr" panose="00000700000000000000" pitchFamily="2" charset="-78"/>
            </a:endParaRPr>
          </a:p>
          <a:p>
            <a:pPr marL="0" indent="0" algn="r" rtl="1">
              <a:lnSpc>
                <a:spcPct val="160000"/>
              </a:lnSpc>
              <a:buNone/>
            </a:pPr>
            <a:r>
              <a:rPr lang="fa-IR" b="1" dirty="0">
                <a:solidFill>
                  <a:prstClr val="black"/>
                </a:solidFill>
                <a:cs typeface="B Titr" panose="00000700000000000000" pitchFamily="2" charset="-78"/>
              </a:rPr>
              <a:t>پتاسیم یا همان ویتامین </a:t>
            </a:r>
            <a:r>
              <a:rPr lang="en-US" b="1" dirty="0">
                <a:solidFill>
                  <a:prstClr val="black"/>
                </a:solidFill>
                <a:cs typeface="B Titr" panose="00000700000000000000" pitchFamily="2" charset="-78"/>
              </a:rPr>
              <a:t>K </a:t>
            </a:r>
            <a:r>
              <a:rPr lang="fa-IR" b="1" dirty="0" smtClean="0">
                <a:solidFill>
                  <a:prstClr val="black"/>
                </a:solidFill>
                <a:cs typeface="B Titr" panose="00000700000000000000" pitchFamily="2" charset="-78"/>
              </a:rPr>
              <a:t> نیز </a:t>
            </a:r>
            <a:r>
              <a:rPr lang="fa-IR" b="1" dirty="0">
                <a:solidFill>
                  <a:prstClr val="black"/>
                </a:solidFill>
                <a:cs typeface="B Titr" panose="00000700000000000000" pitchFamily="2" charset="-78"/>
              </a:rPr>
              <a:t>نقش مهمی در سلامت استخوان‌ها و دندان‌ها دارد. </a:t>
            </a:r>
            <a:r>
              <a:rPr lang="fa-IR" b="1" dirty="0">
                <a:solidFill>
                  <a:prstClr val="black"/>
                </a:solidFill>
                <a:cs typeface="B Titr" panose="00000700000000000000" pitchFamily="2" charset="-78"/>
              </a:rPr>
              <a:t>این ماده از ضعیف شدن استخوان فک جلوگیری‌ می‌کند و موادی که در تجزیه استخوان در بدن موثر هستند را کنترل‌ می‌نماید. پتاسیم همچنین در متوقف کردن خونریزی‌های لثه و درمان مشکلات انعقاد خون موثر است. غذاهایی مانند سبزیجات با برگ سبز، ماست، شیر، پنیر، قارچ، موز و آووکادو سرشار از پتاسیم هستند. </a:t>
            </a:r>
          </a:p>
          <a:p>
            <a:pPr marL="0" indent="0" algn="r" rtl="1">
              <a:lnSpc>
                <a:spcPct val="160000"/>
              </a:lnSpc>
              <a:buNone/>
            </a:pPr>
            <a:endParaRPr lang="en-US" b="1" dirty="0">
              <a:solidFill>
                <a:prstClr val="black"/>
              </a:solidFill>
              <a:cs typeface="B Titr" panose="00000700000000000000" pitchFamily="2" charset="-78"/>
            </a:endParaRPr>
          </a:p>
        </p:txBody>
      </p:sp>
    </p:spTree>
    <p:extLst>
      <p:ext uri="{BB962C8B-B14F-4D97-AF65-F5344CB8AC3E}">
        <p14:creationId xmlns:p14="http://schemas.microsoft.com/office/powerpoint/2010/main" val="3860703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62456" y="2207172"/>
            <a:ext cx="11277600" cy="4650828"/>
          </a:xfrm>
        </p:spPr>
        <p:txBody>
          <a:bodyPr vert="horz" lIns="91440" tIns="45720" rIns="91440" bIns="45720" rtlCol="0">
            <a:normAutofit lnSpcReduction="10000"/>
          </a:bodyPr>
          <a:lstStyle/>
          <a:p>
            <a:pPr marL="0" indent="0" algn="r" rtl="1">
              <a:lnSpc>
                <a:spcPct val="160000"/>
              </a:lnSpc>
              <a:buNone/>
            </a:pPr>
            <a:r>
              <a:rPr lang="fa-IR" b="1" dirty="0">
                <a:solidFill>
                  <a:prstClr val="black"/>
                </a:solidFill>
                <a:cs typeface="B Titr" panose="00000700000000000000" pitchFamily="2" charset="-78"/>
              </a:rPr>
              <a:t> </a:t>
            </a:r>
            <a:r>
              <a:rPr lang="fa-IR" b="1" dirty="0" smtClean="0">
                <a:solidFill>
                  <a:prstClr val="black"/>
                </a:solidFill>
                <a:cs typeface="B Titr" panose="00000700000000000000" pitchFamily="2" charset="-78"/>
              </a:rPr>
              <a:t>* ویتامین </a:t>
            </a:r>
            <a:r>
              <a:rPr lang="en-US" b="1" dirty="0">
                <a:solidFill>
                  <a:prstClr val="black"/>
                </a:solidFill>
                <a:cs typeface="B Titr" panose="00000700000000000000" pitchFamily="2" charset="-78"/>
              </a:rPr>
              <a:t>E</a:t>
            </a:r>
          </a:p>
          <a:p>
            <a:pPr marL="0" indent="0" algn="r" rtl="1">
              <a:lnSpc>
                <a:spcPct val="160000"/>
              </a:lnSpc>
              <a:buNone/>
            </a:pPr>
            <a:r>
              <a:rPr lang="fa-IR" b="1" dirty="0">
                <a:solidFill>
                  <a:prstClr val="black"/>
                </a:solidFill>
                <a:cs typeface="B Titr" panose="00000700000000000000" pitchFamily="2" charset="-78"/>
              </a:rPr>
              <a:t>یکی از مهم‌ترین انواع ویتامین‌ها و مواد معدنی موثر بر سلامت دندان ویتامین </a:t>
            </a:r>
            <a:r>
              <a:rPr lang="en-US" b="1" dirty="0">
                <a:solidFill>
                  <a:prstClr val="black"/>
                </a:solidFill>
                <a:cs typeface="B Titr" panose="00000700000000000000" pitchFamily="2" charset="-78"/>
              </a:rPr>
              <a:t>E </a:t>
            </a:r>
            <a:r>
              <a:rPr lang="fa-IR" b="1" dirty="0">
                <a:solidFill>
                  <a:prstClr val="black"/>
                </a:solidFill>
                <a:cs typeface="B Titr" panose="00000700000000000000" pitchFamily="2" charset="-78"/>
              </a:rPr>
              <a:t>است. این ویتامین ضمن حفظ سلامت دهان و دندان به خوبی با بیماری‌های پریودنتال مبارزه‌ می‌کند. علاوه بر این از التهابات داخل دهان جلوگیری نموده و یک آنتی‌اکسیدان بسیار عالی محسوب‌ می‌شود. ازاین‌رو توصیه‌ می‌شود مصرف مواد غذایی حاوی ویتامین </a:t>
            </a:r>
            <a:r>
              <a:rPr lang="en-US" b="1" dirty="0">
                <a:solidFill>
                  <a:prstClr val="black"/>
                </a:solidFill>
                <a:cs typeface="B Titr" panose="00000700000000000000" pitchFamily="2" charset="-78"/>
              </a:rPr>
              <a:t>E </a:t>
            </a:r>
            <a:r>
              <a:rPr lang="fa-IR" b="1" dirty="0">
                <a:solidFill>
                  <a:prstClr val="black"/>
                </a:solidFill>
                <a:cs typeface="B Titr" panose="00000700000000000000" pitchFamily="2" charset="-78"/>
              </a:rPr>
              <a:t>را در رژیم غذایی خود افزایش دهید. ویتامین </a:t>
            </a:r>
            <a:r>
              <a:rPr lang="en-US" b="1" dirty="0">
                <a:solidFill>
                  <a:prstClr val="black"/>
                </a:solidFill>
                <a:cs typeface="B Titr" panose="00000700000000000000" pitchFamily="2" charset="-78"/>
              </a:rPr>
              <a:t>E </a:t>
            </a:r>
            <a:r>
              <a:rPr lang="fa-IR" b="1" dirty="0" smtClean="0">
                <a:solidFill>
                  <a:prstClr val="black"/>
                </a:solidFill>
                <a:cs typeface="B Titr" panose="00000700000000000000" pitchFamily="2" charset="-78"/>
              </a:rPr>
              <a:t> در </a:t>
            </a:r>
            <a:r>
              <a:rPr lang="fa-IR" b="1" dirty="0">
                <a:solidFill>
                  <a:prstClr val="black"/>
                </a:solidFill>
                <a:cs typeface="B Titr" panose="00000700000000000000" pitchFamily="2" charset="-78"/>
              </a:rPr>
              <a:t>آجیل، دانه‌های گیاهی، ماهی، آووکادو، گندم و روغن‌های گیاهی موجود است. </a:t>
            </a:r>
          </a:p>
          <a:p>
            <a:pPr marL="0" indent="0" algn="r" rtl="1">
              <a:lnSpc>
                <a:spcPct val="160000"/>
              </a:lnSpc>
              <a:buNone/>
            </a:pPr>
            <a:r>
              <a:rPr lang="fa-IR" b="1" dirty="0">
                <a:solidFill>
                  <a:prstClr val="black"/>
                </a:solidFill>
                <a:cs typeface="B Titr" panose="00000700000000000000" pitchFamily="2" charset="-78"/>
              </a:rPr>
              <a:t> </a:t>
            </a:r>
            <a:r>
              <a:rPr lang="fa-IR" b="1" dirty="0" smtClean="0">
                <a:solidFill>
                  <a:prstClr val="black"/>
                </a:solidFill>
                <a:cs typeface="B Titr" panose="00000700000000000000" pitchFamily="2" charset="-78"/>
              </a:rPr>
              <a:t>* فلوراید</a:t>
            </a:r>
            <a:endParaRPr lang="fa-IR" b="1" dirty="0">
              <a:solidFill>
                <a:prstClr val="black"/>
              </a:solidFill>
              <a:cs typeface="B Titr" panose="00000700000000000000" pitchFamily="2" charset="-78"/>
            </a:endParaRPr>
          </a:p>
          <a:p>
            <a:pPr marL="0" indent="0" algn="r" rtl="1">
              <a:lnSpc>
                <a:spcPct val="160000"/>
              </a:lnSpc>
              <a:buNone/>
            </a:pPr>
            <a:r>
              <a:rPr lang="fa-IR" b="1" dirty="0">
                <a:solidFill>
                  <a:prstClr val="black"/>
                </a:solidFill>
                <a:cs typeface="B Titr" panose="00000700000000000000" pitchFamily="2" charset="-78"/>
              </a:rPr>
              <a:t>برای جلوگیری از به وجود آمدن پلاک‌های دندانی از فلوراید در رژیم غذایی خود غافل نشوید. معمولا در شوینده‌های دندان و خمیر دندان‌ها از فلوراید استفاده‌ می‌شود که در مقابله با پوسیدگی دندان و لثه خیلی موثر است. فلوراید نقش مهمی در معدنی سازی مینای دندان و تقویت پوشش حمایتی خارجی دندان‌ها دارد. برای دریافت فلوراید‌ می‌توانید از آب معدنی، چای سیاه و غذاهای دریایی در رژیم غذایی خود استفاده کنید. </a:t>
            </a:r>
          </a:p>
          <a:p>
            <a:pPr marL="0" indent="0" algn="r" rtl="1">
              <a:lnSpc>
                <a:spcPct val="160000"/>
              </a:lnSpc>
              <a:buNone/>
            </a:pPr>
            <a:endParaRPr lang="en-US" b="1" dirty="0">
              <a:solidFill>
                <a:prstClr val="black"/>
              </a:solidFill>
              <a:cs typeface="B Titr" panose="00000700000000000000" pitchFamily="2" charset="-78"/>
            </a:endParaRPr>
          </a:p>
        </p:txBody>
      </p:sp>
    </p:spTree>
    <p:extLst>
      <p:ext uri="{BB962C8B-B14F-4D97-AF65-F5344CB8AC3E}">
        <p14:creationId xmlns:p14="http://schemas.microsoft.com/office/powerpoint/2010/main" val="2569387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9393" y="2070538"/>
            <a:ext cx="11351173" cy="4787462"/>
          </a:xfrm>
        </p:spPr>
        <p:txBody>
          <a:bodyPr vert="horz" lIns="91440" tIns="45720" rIns="91440" bIns="45720" rtlCol="0">
            <a:normAutofit/>
          </a:bodyPr>
          <a:lstStyle/>
          <a:p>
            <a:pPr marL="0" indent="0" algn="r" rtl="1">
              <a:lnSpc>
                <a:spcPct val="160000"/>
              </a:lnSpc>
              <a:buNone/>
            </a:pPr>
            <a:r>
              <a:rPr lang="fa-IR" b="1" dirty="0" smtClean="0">
                <a:solidFill>
                  <a:prstClr val="black"/>
                </a:solidFill>
                <a:cs typeface="B Titr" panose="00000700000000000000" pitchFamily="2" charset="-78"/>
              </a:rPr>
              <a:t>* زینک</a:t>
            </a:r>
            <a:endParaRPr lang="fa-IR" b="1" dirty="0">
              <a:solidFill>
                <a:prstClr val="black"/>
              </a:solidFill>
              <a:cs typeface="B Titr" panose="00000700000000000000" pitchFamily="2" charset="-78"/>
            </a:endParaRPr>
          </a:p>
          <a:p>
            <a:pPr marL="0" indent="0" algn="r" rtl="1">
              <a:lnSpc>
                <a:spcPct val="160000"/>
              </a:lnSpc>
              <a:buNone/>
            </a:pPr>
            <a:r>
              <a:rPr lang="fa-IR" b="1" dirty="0">
                <a:solidFill>
                  <a:prstClr val="black"/>
                </a:solidFill>
                <a:cs typeface="B Titr" panose="00000700000000000000" pitchFamily="2" charset="-78"/>
              </a:rPr>
              <a:t>زینک یا همان روی یک ماده معدنی است که به طور طبیعی در بزاق دهان وجود دارد. این ماده به خوبی با باکتری‌ها و پلاک های موجود در دهان مبارزه‌ می‌کند و مانع از پوسیدگی دندان و بیماری‌های لثه‌ می‌شود. از منابع غذایی سرشار از روی‌ می‌توان به گوشت قرمز، کدو مسما، دانه‌های کدو حلوایی، قارچ و شکلات تیره اشاره نمود. </a:t>
            </a:r>
          </a:p>
          <a:p>
            <a:pPr marL="0" indent="0" algn="r" rtl="1">
              <a:lnSpc>
                <a:spcPct val="160000"/>
              </a:lnSpc>
              <a:buNone/>
            </a:pPr>
            <a:r>
              <a:rPr lang="fa-IR" b="1" dirty="0">
                <a:solidFill>
                  <a:prstClr val="black"/>
                </a:solidFill>
                <a:cs typeface="B Titr" panose="00000700000000000000" pitchFamily="2" charset="-78"/>
              </a:rPr>
              <a:t> </a:t>
            </a:r>
            <a:r>
              <a:rPr lang="fa-IR" b="1" dirty="0" smtClean="0">
                <a:solidFill>
                  <a:prstClr val="black"/>
                </a:solidFill>
                <a:cs typeface="B Titr" panose="00000700000000000000" pitchFamily="2" charset="-78"/>
              </a:rPr>
              <a:t>* ید</a:t>
            </a:r>
            <a:endParaRPr lang="fa-IR" b="1" dirty="0">
              <a:solidFill>
                <a:prstClr val="black"/>
              </a:solidFill>
              <a:cs typeface="B Titr" panose="00000700000000000000" pitchFamily="2" charset="-78"/>
            </a:endParaRPr>
          </a:p>
          <a:p>
            <a:pPr marL="0" indent="0" algn="r" rtl="1">
              <a:lnSpc>
                <a:spcPct val="160000"/>
              </a:lnSpc>
              <a:buNone/>
            </a:pPr>
            <a:r>
              <a:rPr lang="fa-IR" b="1" dirty="0">
                <a:solidFill>
                  <a:prstClr val="black"/>
                </a:solidFill>
                <a:cs typeface="B Titr" panose="00000700000000000000" pitchFamily="2" charset="-78"/>
              </a:rPr>
              <a:t>ید یکی دیگر از انواع ویتامین‌ها و مواد معدنی موثر بر سلامت دندان است. </a:t>
            </a:r>
            <a:r>
              <a:rPr lang="fa-IR" b="1" dirty="0">
                <a:solidFill>
                  <a:prstClr val="black"/>
                </a:solidFill>
                <a:cs typeface="B Titr" panose="00000700000000000000" pitchFamily="2" charset="-78"/>
              </a:rPr>
              <a:t>در بدن مقدار بسیار کمی ید وجود دارد و این ماده معدنی کمک‌ می‌کند که جذب فسفر و ویتامین </a:t>
            </a:r>
            <a:r>
              <a:rPr lang="en-US" b="1" dirty="0" smtClean="0">
                <a:solidFill>
                  <a:prstClr val="black"/>
                </a:solidFill>
                <a:cs typeface="B Titr" panose="00000700000000000000" pitchFamily="2" charset="-78"/>
              </a:rPr>
              <a:t>D</a:t>
            </a:r>
            <a:r>
              <a:rPr lang="fa-IR" b="1" dirty="0" smtClean="0">
                <a:solidFill>
                  <a:prstClr val="black"/>
                </a:solidFill>
                <a:cs typeface="B Titr" panose="00000700000000000000" pitchFamily="2" charset="-78"/>
              </a:rPr>
              <a:t> و </a:t>
            </a:r>
            <a:r>
              <a:rPr lang="fa-IR" b="1" dirty="0">
                <a:solidFill>
                  <a:prstClr val="black"/>
                </a:solidFill>
                <a:cs typeface="B Titr" panose="00000700000000000000" pitchFamily="2" charset="-78"/>
              </a:rPr>
              <a:t>کلسیم بهتر صورت بگیرد. </a:t>
            </a:r>
            <a:r>
              <a:rPr lang="fa-IR" b="1" dirty="0">
                <a:solidFill>
                  <a:prstClr val="black"/>
                </a:solidFill>
                <a:cs typeface="B Titr" panose="00000700000000000000" pitchFamily="2" charset="-78"/>
              </a:rPr>
              <a:t>در واقع‌ می‌توان گفت که ید در تکامل دندان‌ها و استخوان‌ها موثر است، زیرا جذب کلسیم که بخش قابل توجهی از ساختار دندان‌ها و استخوان‌ها را تشکیل‌ می‌دهد آسان‌تر‌ می‌کند. همچنین در عملکرد صحیح غده تیروئید نیز موثر است. برای تامین ید کافی مورد نیاز بدن‌ می‌توانید غذاهای دریایی، سیر، دانه کنجد و نمک یددار را به میزان معقول استفاده کنید</a:t>
            </a:r>
            <a:r>
              <a:rPr lang="fa-IR" b="1" dirty="0">
                <a:solidFill>
                  <a:prstClr val="black"/>
                </a:solidFill>
                <a:cs typeface="B Titr" panose="00000700000000000000" pitchFamily="2" charset="-78"/>
              </a:rPr>
              <a:t>. </a:t>
            </a:r>
          </a:p>
          <a:p>
            <a:pPr marL="0" indent="0" algn="r" rtl="1">
              <a:lnSpc>
                <a:spcPct val="160000"/>
              </a:lnSpc>
              <a:buNone/>
            </a:pPr>
            <a:endParaRPr lang="en-US" b="1" dirty="0">
              <a:solidFill>
                <a:prstClr val="black"/>
              </a:solidFill>
              <a:cs typeface="B Titr" panose="00000700000000000000" pitchFamily="2" charset="-78"/>
            </a:endParaRPr>
          </a:p>
        </p:txBody>
      </p:sp>
    </p:spTree>
    <p:extLst>
      <p:ext uri="{BB962C8B-B14F-4D97-AF65-F5344CB8AC3E}">
        <p14:creationId xmlns:p14="http://schemas.microsoft.com/office/powerpoint/2010/main" val="3991498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202" y="1152345"/>
            <a:ext cx="8825659" cy="706964"/>
          </a:xfrm>
        </p:spPr>
        <p:txBody>
          <a:bodyPr/>
          <a:lstStyle/>
          <a:p>
            <a:pPr algn="r"/>
            <a:r>
              <a:rPr lang="fa-IR" sz="3000" b="1" dirty="0">
                <a:cs typeface="B Titr" panose="00000700000000000000" pitchFamily="2" charset="-78"/>
              </a:rPr>
              <a:t>جمع بندی</a:t>
            </a:r>
            <a:r>
              <a:rPr lang="fa-IR" dirty="0"/>
              <a:t/>
            </a:r>
            <a:br>
              <a:rPr lang="fa-IR" dirty="0"/>
            </a:br>
            <a:endParaRPr lang="en-US" dirty="0"/>
          </a:p>
        </p:txBody>
      </p:sp>
      <p:sp>
        <p:nvSpPr>
          <p:cNvPr id="3" name="Content Placeholder 2"/>
          <p:cNvSpPr>
            <a:spLocks noGrp="1"/>
          </p:cNvSpPr>
          <p:nvPr>
            <p:ph idx="1"/>
          </p:nvPr>
        </p:nvSpPr>
        <p:spPr>
          <a:xfrm>
            <a:off x="1154954" y="2603500"/>
            <a:ext cx="10133156" cy="3416300"/>
          </a:xfrm>
        </p:spPr>
        <p:txBody>
          <a:bodyPr/>
          <a:lstStyle/>
          <a:p>
            <a:pPr marL="0" indent="0" algn="r" rtl="1">
              <a:lnSpc>
                <a:spcPct val="150000"/>
              </a:lnSpc>
              <a:buNone/>
            </a:pPr>
            <a:r>
              <a:rPr lang="fa-IR" b="1" dirty="0">
                <a:solidFill>
                  <a:prstClr val="black"/>
                </a:solidFill>
                <a:cs typeface="B Titr" panose="00000700000000000000" pitchFamily="2" charset="-78"/>
              </a:rPr>
              <a:t>کسی </a:t>
            </a:r>
            <a:r>
              <a:rPr lang="fa-IR" b="1" dirty="0">
                <a:solidFill>
                  <a:prstClr val="black"/>
                </a:solidFill>
                <a:cs typeface="B Titr" panose="00000700000000000000" pitchFamily="2" charset="-78"/>
              </a:rPr>
              <a:t>نمی تواند در مورد تأثیر تغذیه بر دندان ها و نقش مهمی که رژیم غذایی متعادل در سلامت عمومی شما ایفا می کند بحثی وارد کند. تغییر نیازهای تغذیه ای در طول زندگی نه تنها می تواند بر رشد دندان ها، استخوان فک و غشاء سالم تأثیر گذار باشد بلکه می تواند ارتباط مستقیمی با سلامت دهان و دندان ها نیز داشته باشد. از این رو برای سالم نگه داشتن دندان های خود باید یک رژیم غذایی غنی از مواد مغذی و سالم را انتخاب کرده و مصرف غذاهایی که می توانند به دندان ها آسیب زیادی وارد کنند را محدود سازید.</a:t>
            </a:r>
          </a:p>
          <a:p>
            <a:endParaRPr lang="en-US" dirty="0"/>
          </a:p>
        </p:txBody>
      </p:sp>
    </p:spTree>
    <p:extLst>
      <p:ext uri="{BB962C8B-B14F-4D97-AF65-F5344CB8AC3E}">
        <p14:creationId xmlns:p14="http://schemas.microsoft.com/office/powerpoint/2010/main" val="1446166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20000"/>
                    </a14:imgEffect>
                  </a14:imgLayer>
                </a14:imgProps>
              </a:ext>
            </a:extLst>
          </a:blip>
          <a:stretch>
            <a:fillRect/>
          </a:stretch>
        </p:blipFill>
        <p:spPr>
          <a:xfrm>
            <a:off x="0" y="0"/>
            <a:ext cx="12192000" cy="6858000"/>
          </a:xfrm>
          <a:prstGeom prst="rect">
            <a:avLst/>
          </a:prstGeom>
        </p:spPr>
      </p:pic>
      <p:sp>
        <p:nvSpPr>
          <p:cNvPr id="6" name="Rectangle 5"/>
          <p:cNvSpPr/>
          <p:nvPr/>
        </p:nvSpPr>
        <p:spPr>
          <a:xfrm>
            <a:off x="6914870" y="50802"/>
            <a:ext cx="4969630" cy="938719"/>
          </a:xfrm>
          <a:prstGeom prst="rect">
            <a:avLst/>
          </a:prstGeom>
          <a:noFill/>
        </p:spPr>
        <p:txBody>
          <a:bodyPr wrap="none" lIns="91440" tIns="45720" rIns="91440" bIns="45720">
            <a:spAutoFit/>
          </a:bodyPr>
          <a:lstStyle/>
          <a:p>
            <a:pPr algn="ctr"/>
            <a:r>
              <a:rPr lang="fa-IR"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B Titr" panose="00000700000000000000" pitchFamily="2" charset="-78"/>
              </a:rPr>
              <a:t>با تشکر از توجه شما</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B Titr" panose="00000700000000000000" pitchFamily="2" charset="-78"/>
            </a:endParaRPr>
          </a:p>
        </p:txBody>
      </p:sp>
    </p:spTree>
    <p:extLst>
      <p:ext uri="{BB962C8B-B14F-4D97-AF65-F5344CB8AC3E}">
        <p14:creationId xmlns:p14="http://schemas.microsoft.com/office/powerpoint/2010/main" val="1064615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4" y="2480440"/>
            <a:ext cx="9849377" cy="4172607"/>
          </a:xfrm>
        </p:spPr>
        <p:txBody>
          <a:bodyPr vert="horz" lIns="91440" tIns="45720" rIns="91440" bIns="45720" rtlCol="0">
            <a:normAutofit/>
          </a:bodyPr>
          <a:lstStyle/>
          <a:p>
            <a:pPr marL="0" indent="0" algn="just" rtl="1">
              <a:lnSpc>
                <a:spcPct val="150000"/>
              </a:lnSpc>
              <a:buClr>
                <a:srgbClr val="B01513"/>
              </a:buClr>
              <a:buNone/>
            </a:pPr>
            <a:r>
              <a:rPr lang="fa-IR" sz="2200" b="1" dirty="0">
                <a:solidFill>
                  <a:prstClr val="black"/>
                </a:solidFill>
                <a:cs typeface="B Titr" panose="00000700000000000000" pitchFamily="2" charset="-78"/>
              </a:rPr>
              <a:t>بدن شما یک ماشین پیچیده است. غذاهایی که انتخاب می کنید و تعداد مصرف آنها می توانند بر سلامت عمومی شما و نیز سلامت دندان ها و لثه تأثیر گذار باشند. برای مثال اگر بیش از حد نوشابه های گازدار و پر شکر یا نوشیدنی های شیرین و میان وعده های غیر مغذی مصرف کنید، قطعا در معرض پوسیدگی دندان قرار می گیرید.</a:t>
            </a:r>
          </a:p>
          <a:p>
            <a:pPr marL="0" indent="0" algn="just" rtl="1">
              <a:lnSpc>
                <a:spcPct val="150000"/>
              </a:lnSpc>
              <a:buClr>
                <a:srgbClr val="B01513"/>
              </a:buClr>
              <a:buNone/>
            </a:pPr>
            <a:r>
              <a:rPr lang="fa-IR" sz="2200" b="1" dirty="0">
                <a:solidFill>
                  <a:prstClr val="black"/>
                </a:solidFill>
                <a:cs typeface="B Titr" panose="00000700000000000000" pitchFamily="2" charset="-78"/>
              </a:rPr>
              <a:t>پوسیدگی دندان شایع ترین بیماری مزمن در دوران کودکی است و زمانی رخ می دهد که پلاک در دهان با قند تماس پیدا می کند و اسید تشکیل شده به دندان ها حمله می نماید. </a:t>
            </a:r>
            <a:r>
              <a:rPr lang="fa-IR" sz="2200" b="1" dirty="0">
                <a:solidFill>
                  <a:prstClr val="black"/>
                </a:solidFill>
                <a:cs typeface="B Titr" panose="00000700000000000000" pitchFamily="2" charset="-78"/>
              </a:rPr>
              <a:t>اما خبر خوب این است که این مسئله کاملا قابل پیشگیری می باشد</a:t>
            </a:r>
            <a:r>
              <a:rPr lang="fa-IR" sz="2200" b="1" dirty="0" smtClean="0">
                <a:solidFill>
                  <a:prstClr val="black"/>
                </a:solidFill>
                <a:cs typeface="B Titr" panose="00000700000000000000" pitchFamily="2" charset="-78"/>
              </a:rPr>
              <a:t>.</a:t>
            </a:r>
            <a:endParaRPr lang="fa-IR" sz="2200" b="1" dirty="0">
              <a:solidFill>
                <a:prstClr val="black"/>
              </a:solidFill>
              <a:cs typeface="B Titr" panose="00000700000000000000" pitchFamily="2" charset="-78"/>
            </a:endParaRPr>
          </a:p>
        </p:txBody>
      </p:sp>
    </p:spTree>
    <p:extLst>
      <p:ext uri="{BB962C8B-B14F-4D97-AF65-F5344CB8AC3E}">
        <p14:creationId xmlns:p14="http://schemas.microsoft.com/office/powerpoint/2010/main" val="1206102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5075" y="2262069"/>
            <a:ext cx="6291483" cy="5087007"/>
          </a:xfrm>
        </p:spPr>
        <p:txBody>
          <a:bodyPr>
            <a:normAutofit/>
          </a:bodyPr>
          <a:lstStyle/>
          <a:p>
            <a:pPr marL="0" lvl="0" indent="0" algn="just" rtl="1">
              <a:lnSpc>
                <a:spcPct val="150000"/>
              </a:lnSpc>
              <a:buClr>
                <a:srgbClr val="B01513"/>
              </a:buClr>
              <a:buNone/>
            </a:pPr>
            <a:r>
              <a:rPr lang="fa-IR" sz="1900" b="1" dirty="0">
                <a:solidFill>
                  <a:prstClr val="black"/>
                </a:solidFill>
                <a:cs typeface="B Titr" panose="00000700000000000000" pitchFamily="2" charset="-78"/>
              </a:rPr>
              <a:t>غذاها حاوی هر نوع قندی که باشند می توانند در پوسیدگی دندان نقش داشته باشند. از این رو برای کنترل میزان قند مصرفی، اطلاعات تغذیه ای و برچسب های مواد تشکیل دهنده روی مواد غذایی و نوشیدنی ها را مطالعه نموده و گزینه هایی را انتخاب کنید </a:t>
            </a:r>
            <a:r>
              <a:rPr lang="fa-IR" sz="1900" b="1" dirty="0">
                <a:solidFill>
                  <a:prstClr val="black"/>
                </a:solidFill>
                <a:cs typeface="B Titr" panose="00000700000000000000" pitchFamily="2" charset="-78"/>
              </a:rPr>
              <a:t>که کمترین میزان قند را دارند</a:t>
            </a:r>
            <a:r>
              <a:rPr lang="fa-IR" sz="1900" b="1" dirty="0">
                <a:solidFill>
                  <a:prstClr val="black"/>
                </a:solidFill>
                <a:cs typeface="B Titr" panose="00000700000000000000" pitchFamily="2" charset="-78"/>
              </a:rPr>
              <a:t>.</a:t>
            </a:r>
          </a:p>
          <a:p>
            <a:pPr marL="0" lvl="0" indent="0" algn="r" rtl="1">
              <a:lnSpc>
                <a:spcPct val="150000"/>
              </a:lnSpc>
              <a:buClr>
                <a:srgbClr val="B01513"/>
              </a:buClr>
              <a:buNone/>
            </a:pPr>
            <a:r>
              <a:rPr lang="ar-SA" sz="1900" b="1" dirty="0">
                <a:solidFill>
                  <a:prstClr val="black"/>
                </a:solidFill>
                <a:cs typeface="B Titr" panose="00000700000000000000" pitchFamily="2" charset="-78"/>
              </a:rPr>
              <a:t>دندانپزشک یا متخصص تغذیه نیز می تواند پیشنهاداتی را برای رعایت یک رژیم غذایی متعادل و در امان ماندن دندان ها از پوسیدگی و در نهایت تأثیر تغذیه بر دندان ها ارائه دهد. به خاطر داشته باشید که اگر رژیم شما فاقد مواد مغذی خاصی باشد، مقاومت در برابر عفونت بافت های دهان دشوارتر است</a:t>
            </a:r>
            <a:r>
              <a:rPr lang="en-US" sz="1900" b="1" dirty="0">
                <a:solidFill>
                  <a:prstClr val="black"/>
                </a:solidFill>
                <a:cs typeface="B Titr" panose="00000700000000000000" pitchFamily="2" charset="-78"/>
              </a:rPr>
              <a:t>.</a:t>
            </a:r>
            <a:br>
              <a:rPr lang="en-US" sz="1900" b="1" dirty="0">
                <a:solidFill>
                  <a:prstClr val="black"/>
                </a:solidFill>
                <a:cs typeface="B Titr" panose="00000700000000000000" pitchFamily="2" charset="-78"/>
              </a:rPr>
            </a:br>
            <a:endParaRPr lang="fa-IR" sz="1900" b="1" dirty="0">
              <a:solidFill>
                <a:prstClr val="black"/>
              </a:solidFill>
              <a:cs typeface="B Titr" panose="00000700000000000000" pitchFamily="2" charset="-78"/>
            </a:endParaRPr>
          </a:p>
          <a:p>
            <a:pPr marL="0" lvl="0" indent="0" algn="r">
              <a:lnSpc>
                <a:spcPct val="150000"/>
              </a:lnSpc>
              <a:buClr>
                <a:srgbClr val="B01513"/>
              </a:buClr>
              <a:buNone/>
            </a:pPr>
            <a:endParaRPr lang="en-US" sz="1900" b="1" dirty="0">
              <a:solidFill>
                <a:prstClr val="black"/>
              </a:solidFill>
              <a:cs typeface="B Titr" panose="00000700000000000000" pitchFamily="2" charset="-78"/>
            </a:endParaRPr>
          </a:p>
          <a:p>
            <a:endParaRPr lang="en-US" dirty="0"/>
          </a:p>
        </p:txBody>
      </p:sp>
      <p:pic>
        <p:nvPicPr>
          <p:cNvPr id="4" name="Picture 3"/>
          <p:cNvPicPr>
            <a:picLocks noChangeAspect="1"/>
          </p:cNvPicPr>
          <p:nvPr/>
        </p:nvPicPr>
        <p:blipFill rotWithShape="1">
          <a:blip r:embed="rId2"/>
          <a:srcRect l="18290"/>
          <a:stretch/>
        </p:blipFill>
        <p:spPr>
          <a:xfrm>
            <a:off x="168165" y="2262069"/>
            <a:ext cx="5352885" cy="4674758"/>
          </a:xfrm>
          <a:prstGeom prst="rect">
            <a:avLst/>
          </a:prstGeom>
          <a:ln>
            <a:noFill/>
          </a:ln>
          <a:effectLst>
            <a:softEdge rad="112500"/>
          </a:effectLst>
        </p:spPr>
      </p:pic>
    </p:spTree>
    <p:extLst>
      <p:ext uri="{BB962C8B-B14F-4D97-AF65-F5344CB8AC3E}">
        <p14:creationId xmlns:p14="http://schemas.microsoft.com/office/powerpoint/2010/main" val="2365273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286" y="868565"/>
            <a:ext cx="8825659" cy="706964"/>
          </a:xfrm>
        </p:spPr>
        <p:txBody>
          <a:bodyPr vert="horz" lIns="91440" tIns="45720" rIns="91440" bIns="45720" rtlCol="0" anchor="ctr">
            <a:noAutofit/>
          </a:bodyPr>
          <a:lstStyle/>
          <a:p>
            <a:pPr algn="ctr"/>
            <a:r>
              <a:rPr lang="ar-SA" b="1" dirty="0">
                <a:cs typeface="B Titr" panose="00000700000000000000" pitchFamily="2" charset="-78"/>
              </a:rPr>
              <a:t>تأثیر تغذیه بر پوسیدگی دندان ها</a:t>
            </a:r>
            <a:endParaRPr lang="en-US" b="1"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1054788" y="2364828"/>
            <a:ext cx="10238326" cy="4067503"/>
          </a:xfrm>
          <a:prstGeom prst="rect">
            <a:avLst/>
          </a:prstGeom>
        </p:spPr>
      </p:pic>
    </p:spTree>
    <p:extLst>
      <p:ext uri="{BB962C8B-B14F-4D97-AF65-F5344CB8AC3E}">
        <p14:creationId xmlns:p14="http://schemas.microsoft.com/office/powerpoint/2010/main" val="517694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360" y="2259723"/>
            <a:ext cx="10468302" cy="4414346"/>
          </a:xfrm>
        </p:spPr>
        <p:txBody>
          <a:bodyPr vert="horz" lIns="91440" tIns="45720" rIns="91440" bIns="45720" rtlCol="0">
            <a:normAutofit/>
          </a:bodyPr>
          <a:lstStyle/>
          <a:p>
            <a:pPr marL="0" indent="0" algn="r" rtl="1">
              <a:lnSpc>
                <a:spcPct val="150000"/>
              </a:lnSpc>
              <a:buClr>
                <a:srgbClr val="B01513"/>
              </a:buClr>
              <a:buNone/>
            </a:pPr>
            <a:r>
              <a:rPr lang="ar-SA" sz="1900" b="1" dirty="0">
                <a:solidFill>
                  <a:prstClr val="black"/>
                </a:solidFill>
                <a:cs typeface="B Titr" panose="00000700000000000000" pitchFamily="2" charset="-78"/>
              </a:rPr>
              <a:t>شکی نیست که آنچه می خوریم با پوسیدگی دندان ارتباط دارد. باکتری هایی که روی دندان های ما قرار می گیرند و ما آنها را تحت پلاک می شناسیم، از قندها در رژیم غذایی ما به عنوان انرژی استفاده می کنند تا باکتری های بیشتری تشکیل شوند</a:t>
            </a:r>
            <a:r>
              <a:rPr lang="en-US" sz="1900" b="1" dirty="0">
                <a:solidFill>
                  <a:prstClr val="black"/>
                </a:solidFill>
                <a:cs typeface="B Titr" panose="00000700000000000000" pitchFamily="2" charset="-78"/>
              </a:rPr>
              <a:t>.</a:t>
            </a:r>
            <a:br>
              <a:rPr lang="en-US" sz="1900" b="1" dirty="0">
                <a:solidFill>
                  <a:prstClr val="black"/>
                </a:solidFill>
                <a:cs typeface="B Titr" panose="00000700000000000000" pitchFamily="2" charset="-78"/>
              </a:rPr>
            </a:br>
            <a:r>
              <a:rPr lang="ar-SA" sz="1900" b="1" dirty="0">
                <a:solidFill>
                  <a:prstClr val="black"/>
                </a:solidFill>
                <a:cs typeface="B Titr" panose="00000700000000000000" pitchFamily="2" charset="-78"/>
              </a:rPr>
              <a:t>باکتری ها قندها را متابولیزه کرده و این منجر به تشکیل اسید می شود و در نهایت با نرم کردن مینای دندان یا عاج روند پوسیدگی آغاز می شود</a:t>
            </a:r>
            <a:r>
              <a:rPr lang="en-US" sz="1900" b="1" dirty="0">
                <a:solidFill>
                  <a:prstClr val="black"/>
                </a:solidFill>
                <a:cs typeface="B Titr" panose="00000700000000000000" pitchFamily="2" charset="-78"/>
              </a:rPr>
              <a:t>.</a:t>
            </a:r>
            <a:br>
              <a:rPr lang="en-US" sz="1900" b="1" dirty="0">
                <a:solidFill>
                  <a:prstClr val="black"/>
                </a:solidFill>
                <a:cs typeface="B Titr" panose="00000700000000000000" pitchFamily="2" charset="-78"/>
              </a:rPr>
            </a:br>
            <a:r>
              <a:rPr lang="ar-SA" sz="1900" b="1" dirty="0">
                <a:solidFill>
                  <a:prstClr val="black"/>
                </a:solidFill>
                <a:cs typeface="B Titr" panose="00000700000000000000" pitchFamily="2" charset="-78"/>
              </a:rPr>
              <a:t>به طور عمده سه باکتری در پوسیدگی دندان ها نقش دارند</a:t>
            </a:r>
            <a:r>
              <a:rPr lang="en-US" sz="1900" b="1" dirty="0">
                <a:solidFill>
                  <a:prstClr val="black"/>
                </a:solidFill>
                <a:cs typeface="B Titr" panose="00000700000000000000" pitchFamily="2" charset="-78"/>
              </a:rPr>
              <a:t>:</a:t>
            </a:r>
          </a:p>
          <a:p>
            <a:pPr marL="0" indent="0" algn="r" rtl="1">
              <a:lnSpc>
                <a:spcPct val="150000"/>
              </a:lnSpc>
              <a:buClr>
                <a:srgbClr val="B01513"/>
              </a:buClr>
              <a:buNone/>
            </a:pPr>
            <a:r>
              <a:rPr lang="en-US" sz="1900" b="1" dirty="0">
                <a:solidFill>
                  <a:prstClr val="black"/>
                </a:solidFill>
                <a:cs typeface="B Titr" panose="00000700000000000000" pitchFamily="2" charset="-78"/>
              </a:rPr>
              <a:t>–  </a:t>
            </a:r>
            <a:r>
              <a:rPr lang="ar-SA" sz="1900" b="1" dirty="0">
                <a:solidFill>
                  <a:prstClr val="black"/>
                </a:solidFill>
                <a:cs typeface="B Titr" panose="00000700000000000000" pitchFamily="2" charset="-78"/>
              </a:rPr>
              <a:t>باکتری استرپتوکوک موتانس</a:t>
            </a:r>
            <a:r>
              <a:rPr lang="en-US" sz="1900" b="1" dirty="0">
                <a:solidFill>
                  <a:prstClr val="black"/>
                </a:solidFill>
                <a:cs typeface="B Titr" panose="00000700000000000000" pitchFamily="2" charset="-78"/>
              </a:rPr>
              <a:t> Streptococcus </a:t>
            </a:r>
            <a:r>
              <a:rPr lang="en-US" sz="1900" b="1" dirty="0" err="1">
                <a:solidFill>
                  <a:prstClr val="black"/>
                </a:solidFill>
                <a:cs typeface="B Titr" panose="00000700000000000000" pitchFamily="2" charset="-78"/>
              </a:rPr>
              <a:t>mutans</a:t>
            </a:r>
            <a:r>
              <a:rPr lang="en-US" sz="1900" b="1" dirty="0">
                <a:solidFill>
                  <a:prstClr val="black"/>
                </a:solidFill>
                <a:cs typeface="B Titr" panose="00000700000000000000" pitchFamily="2" charset="-78"/>
              </a:rPr>
              <a:t/>
            </a:r>
            <a:br>
              <a:rPr lang="en-US" sz="1900" b="1" dirty="0">
                <a:solidFill>
                  <a:prstClr val="black"/>
                </a:solidFill>
                <a:cs typeface="B Titr" panose="00000700000000000000" pitchFamily="2" charset="-78"/>
              </a:rPr>
            </a:br>
            <a:r>
              <a:rPr lang="en-US" sz="1900" b="1" dirty="0">
                <a:solidFill>
                  <a:prstClr val="black"/>
                </a:solidFill>
                <a:cs typeface="B Titr" panose="00000700000000000000" pitchFamily="2" charset="-78"/>
              </a:rPr>
              <a:t>–  </a:t>
            </a:r>
            <a:r>
              <a:rPr lang="ar-SA" sz="1900" b="1" dirty="0">
                <a:solidFill>
                  <a:prstClr val="black"/>
                </a:solidFill>
                <a:cs typeface="B Titr" panose="00000700000000000000" pitchFamily="2" charset="-78"/>
              </a:rPr>
              <a:t>باکتری لاکتوباسیلوس</a:t>
            </a:r>
            <a:r>
              <a:rPr lang="en-US" sz="1900" b="1" dirty="0">
                <a:solidFill>
                  <a:prstClr val="black"/>
                </a:solidFill>
                <a:cs typeface="B Titr" panose="00000700000000000000" pitchFamily="2" charset="-78"/>
              </a:rPr>
              <a:t> Lactobacillus</a:t>
            </a:r>
            <a:br>
              <a:rPr lang="en-US" sz="1900" b="1" dirty="0">
                <a:solidFill>
                  <a:prstClr val="black"/>
                </a:solidFill>
                <a:cs typeface="B Titr" panose="00000700000000000000" pitchFamily="2" charset="-78"/>
              </a:rPr>
            </a:br>
            <a:r>
              <a:rPr lang="en-US" sz="1900" b="1" dirty="0">
                <a:solidFill>
                  <a:prstClr val="black"/>
                </a:solidFill>
                <a:cs typeface="B Titr" panose="00000700000000000000" pitchFamily="2" charset="-78"/>
              </a:rPr>
              <a:t>–  </a:t>
            </a:r>
            <a:r>
              <a:rPr lang="ar-SA" sz="1900" b="1" dirty="0">
                <a:solidFill>
                  <a:prstClr val="black"/>
                </a:solidFill>
                <a:cs typeface="B Titr" panose="00000700000000000000" pitchFamily="2" charset="-78"/>
              </a:rPr>
              <a:t>باکتری استرپتوکوک سوبرینوس</a:t>
            </a:r>
            <a:r>
              <a:rPr lang="en-US" sz="1900" b="1" dirty="0">
                <a:solidFill>
                  <a:prstClr val="black"/>
                </a:solidFill>
                <a:cs typeface="B Titr" panose="00000700000000000000" pitchFamily="2" charset="-78"/>
              </a:rPr>
              <a:t> Streptococcus </a:t>
            </a:r>
            <a:r>
              <a:rPr lang="en-US" sz="1900" b="1" dirty="0" err="1">
                <a:solidFill>
                  <a:prstClr val="black"/>
                </a:solidFill>
                <a:cs typeface="B Titr" panose="00000700000000000000" pitchFamily="2" charset="-78"/>
              </a:rPr>
              <a:t>sobrinus</a:t>
            </a:r>
            <a:endParaRPr lang="en-US" sz="1900" b="1" dirty="0">
              <a:solidFill>
                <a:prstClr val="black"/>
              </a:solidFill>
              <a:cs typeface="B Titr" panose="00000700000000000000" pitchFamily="2" charset="-78"/>
            </a:endParaRPr>
          </a:p>
          <a:p>
            <a:pPr marL="0" indent="0" algn="r" rtl="1">
              <a:lnSpc>
                <a:spcPct val="150000"/>
              </a:lnSpc>
              <a:buClr>
                <a:srgbClr val="B01513"/>
              </a:buClr>
              <a:buNone/>
            </a:pPr>
            <a:endParaRPr lang="en-US" sz="1900" b="1" dirty="0">
              <a:solidFill>
                <a:prstClr val="black"/>
              </a:solidFill>
              <a:cs typeface="B Titr" panose="00000700000000000000" pitchFamily="2" charset="-78"/>
            </a:endParaRPr>
          </a:p>
        </p:txBody>
      </p:sp>
    </p:spTree>
    <p:extLst>
      <p:ext uri="{BB962C8B-B14F-4D97-AF65-F5344CB8AC3E}">
        <p14:creationId xmlns:p14="http://schemas.microsoft.com/office/powerpoint/2010/main" val="1231677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235" y="2659117"/>
            <a:ext cx="10804634" cy="3867807"/>
          </a:xfrm>
        </p:spPr>
        <p:txBody>
          <a:bodyPr vert="horz" lIns="91440" tIns="45720" rIns="91440" bIns="45720" rtlCol="0">
            <a:normAutofit/>
          </a:bodyPr>
          <a:lstStyle/>
          <a:p>
            <a:pPr marL="0" indent="0" algn="r" rtl="1">
              <a:lnSpc>
                <a:spcPct val="150000"/>
              </a:lnSpc>
              <a:buClr>
                <a:srgbClr val="B01513"/>
              </a:buClr>
              <a:buNone/>
            </a:pPr>
            <a:r>
              <a:rPr lang="fa-IR" sz="1900" b="1" dirty="0">
                <a:solidFill>
                  <a:prstClr val="black"/>
                </a:solidFill>
                <a:cs typeface="B Titr" panose="00000700000000000000" pitchFamily="2" charset="-78"/>
              </a:rPr>
              <a:t>از آنجایی که </a:t>
            </a:r>
            <a:r>
              <a:rPr lang="fa-IR" sz="1900" b="1" dirty="0">
                <a:solidFill>
                  <a:prstClr val="black"/>
                </a:solidFill>
                <a:cs typeface="B Titr" panose="00000700000000000000" pitchFamily="2" charset="-78"/>
              </a:rPr>
              <a:t>اسید به دهان و در نهایت به دندان ها وارد می شود (از باکتری هایی که اسید آزاد می کنند و یا از مواد غذایی و نوشیدنی های های اسیدی)، موجب افت </a:t>
            </a:r>
            <a:r>
              <a:rPr lang="en-US" sz="1900" b="1" dirty="0">
                <a:solidFill>
                  <a:prstClr val="black"/>
                </a:solidFill>
                <a:cs typeface="B Titr" panose="00000700000000000000" pitchFamily="2" charset="-78"/>
              </a:rPr>
              <a:t>pH </a:t>
            </a:r>
            <a:r>
              <a:rPr lang="fa-IR" sz="1900" b="1" dirty="0">
                <a:solidFill>
                  <a:prstClr val="black"/>
                </a:solidFill>
                <a:cs typeface="B Titr" panose="00000700000000000000" pitchFamily="2" charset="-78"/>
              </a:rPr>
              <a:t>شده و در نهایت ممکن است آسیب اولیه مینای دندان رخ دهد. اگر </a:t>
            </a:r>
            <a:r>
              <a:rPr lang="en-US" sz="1900" b="1" dirty="0">
                <a:solidFill>
                  <a:prstClr val="black"/>
                </a:solidFill>
                <a:cs typeface="B Titr" panose="00000700000000000000" pitchFamily="2" charset="-78"/>
              </a:rPr>
              <a:t>pH </a:t>
            </a:r>
            <a:r>
              <a:rPr lang="fa-IR" sz="1900" b="1" dirty="0">
                <a:solidFill>
                  <a:prstClr val="black"/>
                </a:solidFill>
                <a:cs typeface="B Titr" panose="00000700000000000000" pitchFamily="2" charset="-78"/>
              </a:rPr>
              <a:t>برای مدت زمان طولانی پایین بماند، آسیب بیشتری به دندان وارد آمده و پوسیدگی دندان تشکیل می شود.</a:t>
            </a:r>
          </a:p>
          <a:p>
            <a:pPr marL="0" indent="0" algn="r" rtl="1">
              <a:lnSpc>
                <a:spcPct val="150000"/>
              </a:lnSpc>
              <a:buClr>
                <a:srgbClr val="B01513"/>
              </a:buClr>
              <a:buNone/>
            </a:pPr>
            <a:r>
              <a:rPr lang="fa-IR" sz="1900" b="1" dirty="0">
                <a:solidFill>
                  <a:prstClr val="black"/>
                </a:solidFill>
                <a:cs typeface="B Titr" panose="00000700000000000000" pitchFamily="2" charset="-78"/>
              </a:rPr>
              <a:t>علاوه بر این در نظر داشته باشید که بزاق می تواند به ترمیم این پوسیدگی کرده و قندها را شستشو دهد. بزاق از اجزای ضد باکتری تشکیل شده و با ترکیبات بافر کننده می تواند با حملات اسیدی مقابله نماید. هر اندازه که خشکی دهان بیشتر باشد، دندان ها پوسیدگی بالاتری خواهند </a:t>
            </a:r>
            <a:r>
              <a:rPr lang="fa-IR" sz="1900" b="1" dirty="0">
                <a:solidFill>
                  <a:prstClr val="black"/>
                </a:solidFill>
                <a:cs typeface="B Titr" panose="00000700000000000000" pitchFamily="2" charset="-78"/>
              </a:rPr>
              <a:t>داشت.</a:t>
            </a:r>
          </a:p>
          <a:p>
            <a:pPr marL="0" indent="0" algn="r" rtl="1">
              <a:lnSpc>
                <a:spcPct val="150000"/>
              </a:lnSpc>
              <a:buClr>
                <a:srgbClr val="B01513"/>
              </a:buClr>
              <a:buNone/>
            </a:pPr>
            <a:endParaRPr lang="en-US" sz="1900" b="1" dirty="0">
              <a:solidFill>
                <a:prstClr val="black"/>
              </a:solidFill>
              <a:cs typeface="B Titr" panose="00000700000000000000" pitchFamily="2" charset="-78"/>
            </a:endParaRPr>
          </a:p>
        </p:txBody>
      </p:sp>
    </p:spTree>
    <p:extLst>
      <p:ext uri="{BB962C8B-B14F-4D97-AF65-F5344CB8AC3E}">
        <p14:creationId xmlns:p14="http://schemas.microsoft.com/office/powerpoint/2010/main" val="2632333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504" y="1057751"/>
            <a:ext cx="9444585" cy="706964"/>
          </a:xfrm>
        </p:spPr>
        <p:txBody>
          <a:bodyPr/>
          <a:lstStyle/>
          <a:p>
            <a:pPr algn="r"/>
            <a:r>
              <a:rPr lang="fa-IR" sz="3000" b="1" dirty="0">
                <a:cs typeface="B Titr" panose="00000700000000000000" pitchFamily="2" charset="-78"/>
              </a:rPr>
              <a:t>عوامل موثر بر خاصیت کاریوژنیسیته غذاها (ایجاد پوسیدگی دندانی</a:t>
            </a:r>
            <a:r>
              <a:rPr lang="fa-IR" sz="3000" b="1" dirty="0" smtClean="0">
                <a:cs typeface="B Titr" panose="00000700000000000000" pitchFamily="2" charset="-78"/>
              </a:rPr>
              <a:t>) :</a:t>
            </a:r>
            <a:r>
              <a:rPr lang="fa-IR" dirty="0"/>
              <a:t/>
            </a:r>
            <a:br>
              <a:rPr lang="fa-IR" dirty="0"/>
            </a:br>
            <a:endParaRPr lang="en-US" dirty="0"/>
          </a:p>
        </p:txBody>
      </p:sp>
      <p:sp>
        <p:nvSpPr>
          <p:cNvPr id="3" name="Content Placeholder 2"/>
          <p:cNvSpPr>
            <a:spLocks noGrp="1"/>
          </p:cNvSpPr>
          <p:nvPr>
            <p:ph idx="1"/>
          </p:nvPr>
        </p:nvSpPr>
        <p:spPr>
          <a:xfrm>
            <a:off x="1154954" y="2603500"/>
            <a:ext cx="10332853" cy="3416300"/>
          </a:xfrm>
        </p:spPr>
        <p:txBody>
          <a:bodyPr>
            <a:normAutofit/>
          </a:bodyPr>
          <a:lstStyle/>
          <a:p>
            <a:pPr algn="r" rtl="1"/>
            <a:r>
              <a:rPr lang="fa-IR" dirty="0"/>
              <a:t>	</a:t>
            </a:r>
            <a:r>
              <a:rPr lang="fa-IR" sz="1900" b="1" dirty="0">
                <a:solidFill>
                  <a:prstClr val="black"/>
                </a:solidFill>
                <a:cs typeface="B Titr" panose="00000700000000000000" pitchFamily="2" charset="-78"/>
              </a:rPr>
              <a:t>تناوب مصرف غذا</a:t>
            </a:r>
          </a:p>
          <a:p>
            <a:pPr algn="r" rtl="1"/>
            <a:r>
              <a:rPr lang="fa-IR" sz="1900" b="1" dirty="0">
                <a:solidFill>
                  <a:prstClr val="black"/>
                </a:solidFill>
                <a:cs typeface="B Titr" panose="00000700000000000000" pitchFamily="2" charset="-78"/>
              </a:rPr>
              <a:t>	شکل غذا (مایع/ جامد/ حل شدن به آرامی)</a:t>
            </a:r>
          </a:p>
          <a:p>
            <a:pPr algn="r" rtl="1"/>
            <a:r>
              <a:rPr lang="fa-IR" sz="1900" b="1" dirty="0">
                <a:solidFill>
                  <a:prstClr val="black"/>
                </a:solidFill>
                <a:cs typeface="B Titr" panose="00000700000000000000" pitchFamily="2" charset="-78"/>
              </a:rPr>
              <a:t>	ترتیب مصرف غذاها و نوشیدنی ها</a:t>
            </a:r>
          </a:p>
          <a:p>
            <a:pPr algn="r" rtl="1"/>
            <a:r>
              <a:rPr lang="fa-IR" sz="1900" b="1" dirty="0">
                <a:solidFill>
                  <a:prstClr val="black"/>
                </a:solidFill>
                <a:cs typeface="B Titr" panose="00000700000000000000" pitchFamily="2" charset="-78"/>
              </a:rPr>
              <a:t>	ترکیب غذاهای مصرفی</a:t>
            </a:r>
          </a:p>
          <a:p>
            <a:pPr algn="r" rtl="1"/>
            <a:r>
              <a:rPr lang="fa-IR" sz="1900" b="1" dirty="0">
                <a:solidFill>
                  <a:prstClr val="black"/>
                </a:solidFill>
                <a:cs typeface="B Titr" panose="00000700000000000000" pitchFamily="2" charset="-78"/>
              </a:rPr>
              <a:t>	ترکیب مواد مغذی موجود در غذاها (محصولات لبنی بدلیل وجود کلسیم و فسفر خاصیت بافری داشته و کاریوژنیسیته کمتری دارند)</a:t>
            </a:r>
          </a:p>
          <a:p>
            <a:pPr algn="r" rtl="1"/>
            <a:r>
              <a:rPr lang="fa-IR" sz="1900" b="1" dirty="0">
                <a:solidFill>
                  <a:prstClr val="black"/>
                </a:solidFill>
                <a:cs typeface="B Titr" panose="00000700000000000000" pitchFamily="2" charset="-78"/>
              </a:rPr>
              <a:t>	مدت زمان تماس مواد غذایی با </a:t>
            </a:r>
            <a:r>
              <a:rPr lang="fa-IR" sz="1900" b="1" dirty="0">
                <a:solidFill>
                  <a:prstClr val="black"/>
                </a:solidFill>
                <a:cs typeface="B Titr" panose="00000700000000000000" pitchFamily="2" charset="-78"/>
              </a:rPr>
              <a:t>دندانها</a:t>
            </a:r>
            <a:endParaRPr lang="fa-IR" sz="1900" b="1" dirty="0">
              <a:solidFill>
                <a:prstClr val="black"/>
              </a:solidFill>
              <a:cs typeface="B Titr" panose="00000700000000000000" pitchFamily="2" charset="-78"/>
            </a:endParaRPr>
          </a:p>
        </p:txBody>
      </p:sp>
    </p:spTree>
    <p:extLst>
      <p:ext uri="{BB962C8B-B14F-4D97-AF65-F5344CB8AC3E}">
        <p14:creationId xmlns:p14="http://schemas.microsoft.com/office/powerpoint/2010/main" val="18714859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Override1.xml><?xml version="1.0" encoding="utf-8"?>
<a:themeOverride xmlns:a="http://schemas.openxmlformats.org/drawingml/2006/main">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themeOverride>
</file>

<file path=docProps/app.xml><?xml version="1.0" encoding="utf-8"?>
<Properties xmlns="http://schemas.openxmlformats.org/officeDocument/2006/extended-properties" xmlns:vt="http://schemas.openxmlformats.org/officeDocument/2006/docPropsVTypes">
  <Template/>
  <TotalTime>91</TotalTime>
  <Words>3452</Words>
  <Application>Microsoft Office PowerPoint</Application>
  <PresentationFormat>Widescreen</PresentationFormat>
  <Paragraphs>129</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B Titr</vt:lpstr>
      <vt:lpstr>Century Gothic</vt:lpstr>
      <vt:lpstr>Times New Roman</vt:lpstr>
      <vt:lpstr>Wingdings 3</vt:lpstr>
      <vt:lpstr>Ion Boardroom</vt:lpstr>
      <vt:lpstr>PowerPoint Presentation</vt:lpstr>
      <vt:lpstr> </vt:lpstr>
      <vt:lpstr>اهمیت تغذیه بر سلامت دندان ها </vt:lpstr>
      <vt:lpstr>PowerPoint Presentation</vt:lpstr>
      <vt:lpstr>PowerPoint Presentation</vt:lpstr>
      <vt:lpstr>تأثیر تغذیه بر پوسیدگی دندان ها</vt:lpstr>
      <vt:lpstr>PowerPoint Presentation</vt:lpstr>
      <vt:lpstr>PowerPoint Presentation</vt:lpstr>
      <vt:lpstr>عوامل موثر بر خاصیت کاریوژنیسیته غذاها (ایجاد پوسیدگی دندانی) : </vt:lpstr>
      <vt:lpstr>PowerPoint Presentation</vt:lpstr>
      <vt:lpstr>PowerPoint Presentation</vt:lpstr>
      <vt:lpstr>تغذیه و فرسایش دندان ها</vt:lpstr>
      <vt:lpstr>فلوراید و پوسیدگی</vt:lpstr>
      <vt:lpstr>PowerPoint Presentation</vt:lpstr>
      <vt:lpstr>چه عوامل تغذیه ای از دندان ها محافظت می کنند؟</vt:lpstr>
      <vt:lpstr>فرسایش دندان </vt:lpstr>
      <vt:lpstr>عوامل خطرزا برای فرسایش عبارتند از: </vt:lpstr>
      <vt:lpstr>توصیه هایی برای افراد در معرض فرسایش دندان : </vt:lpstr>
      <vt:lpstr>تغذیه و بیماری لثه </vt:lpstr>
      <vt:lpstr> </vt:lpstr>
      <vt:lpstr>PowerPoint Presentation</vt:lpstr>
      <vt:lpstr>PowerPoint Presentation</vt:lpstr>
      <vt:lpstr>PowerPoint Presentation</vt:lpstr>
      <vt:lpstr>PowerPoint Presentation</vt:lpstr>
      <vt:lpstr>PowerPoint Presentation</vt:lpstr>
      <vt:lpstr>زایلیتول  یک قند موثر و عالی برای حفظ سلامت دهان و دندان ها </vt:lpstr>
      <vt:lpstr>3 مزیت قند زایلیتول برای دهان و دندان  و 4 مزیت سلامتی دیگر آن </vt:lpstr>
      <vt:lpstr>PowerPoint Presentation</vt:lpstr>
      <vt:lpstr>PowerPoint Presentation</vt:lpstr>
      <vt:lpstr>تاثیر ویتامین ها بر سلامت دهان و دندان</vt:lpstr>
      <vt:lpstr>PowerPoint Presentation</vt:lpstr>
      <vt:lpstr>PowerPoint Presentation</vt:lpstr>
      <vt:lpstr>PowerPoint Presentation</vt:lpstr>
      <vt:lpstr>PowerPoint Presentation</vt:lpstr>
      <vt:lpstr>PowerPoint Presentation</vt:lpstr>
      <vt:lpstr>PowerPoint Presentation</vt:lpstr>
      <vt:lpstr>جمع بندی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A.R.I</dc:creator>
  <cp:lastModifiedBy>A.R.I</cp:lastModifiedBy>
  <cp:revision>16</cp:revision>
  <dcterms:created xsi:type="dcterms:W3CDTF">2025-06-24T05:01:05Z</dcterms:created>
  <dcterms:modified xsi:type="dcterms:W3CDTF">2025-06-24T06:32:59Z</dcterms:modified>
</cp:coreProperties>
</file>