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49" r:id="rId2"/>
    <p:sldId id="819" r:id="rId3"/>
    <p:sldId id="818" r:id="rId4"/>
    <p:sldId id="751" r:id="rId5"/>
    <p:sldId id="752" r:id="rId6"/>
    <p:sldId id="753" r:id="rId7"/>
    <p:sldId id="754" r:id="rId8"/>
    <p:sldId id="755" r:id="rId9"/>
    <p:sldId id="756" r:id="rId10"/>
    <p:sldId id="757" r:id="rId11"/>
    <p:sldId id="758" r:id="rId12"/>
    <p:sldId id="759" r:id="rId13"/>
    <p:sldId id="761" r:id="rId14"/>
    <p:sldId id="762" r:id="rId15"/>
    <p:sldId id="763" r:id="rId16"/>
    <p:sldId id="764" r:id="rId17"/>
    <p:sldId id="765" r:id="rId18"/>
    <p:sldId id="766" r:id="rId19"/>
    <p:sldId id="760" r:id="rId20"/>
    <p:sldId id="767" r:id="rId21"/>
    <p:sldId id="768" r:id="rId22"/>
    <p:sldId id="769" r:id="rId23"/>
    <p:sldId id="770" r:id="rId24"/>
    <p:sldId id="773" r:id="rId25"/>
    <p:sldId id="775" r:id="rId26"/>
    <p:sldId id="795" r:id="rId27"/>
    <p:sldId id="797" r:id="rId28"/>
    <p:sldId id="798" r:id="rId29"/>
    <p:sldId id="799" r:id="rId30"/>
    <p:sldId id="800" r:id="rId31"/>
    <p:sldId id="801" r:id="rId32"/>
    <p:sldId id="802" r:id="rId33"/>
    <p:sldId id="803" r:id="rId34"/>
    <p:sldId id="804" r:id="rId35"/>
    <p:sldId id="805" r:id="rId36"/>
    <p:sldId id="806" r:id="rId37"/>
    <p:sldId id="807" r:id="rId38"/>
    <p:sldId id="808" r:id="rId39"/>
    <p:sldId id="809" r:id="rId40"/>
    <p:sldId id="810" r:id="rId41"/>
    <p:sldId id="811" r:id="rId42"/>
    <p:sldId id="813" r:id="rId43"/>
    <p:sldId id="815" r:id="rId44"/>
    <p:sldId id="8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93" autoAdjust="0"/>
    <p:restoredTop sz="94660"/>
  </p:normalViewPr>
  <p:slideViewPr>
    <p:cSldViewPr snapToGrid="0">
      <p:cViewPr varScale="1">
        <p:scale>
          <a:sx n="78" d="100"/>
          <a:sy n="78"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FBEC-B0E1-40F2-B853-EF217DBAF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F4FD3-F037-498B-9C38-130F1DC5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3A1BF-37F4-4143-BC5E-0AB5E21143D3}"/>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9614B17F-71EB-4062-AFAD-E0F35A520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4EE1A-E71C-4381-9ACF-AC5DCFAA0BAC}"/>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11827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97E3-A897-46AD-8A35-6B8812578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6172CB-EF1C-41F5-B810-AB25FA6E8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55756-0BF5-4FFB-BFD8-1AAC2BF34858}"/>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96BA13E5-E701-431F-8FC3-833D981EE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0CB3D-277E-4CBF-98D4-DA0DCFCE7B1D}"/>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174559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11E3D-FAF3-4442-AE35-0825487C1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23F231-C420-4D43-8618-C79CA7A85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445B8-6B45-446B-9493-AD3D94439387}"/>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9162A801-FDC5-4DB6-835A-78ED326C9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C326E-2E4F-4E7D-B7CA-363ABE8C0644}"/>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222346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9F34-2C8F-47BA-BCDA-69AA16020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47FCDE-713B-4B0B-8599-B3638EC37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75D5D-DA38-4856-AA82-E476A252BB21}"/>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788B7E98-D7E9-418F-8888-B56615C5D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AF177-3D7C-484D-819C-B10D9F7E493B}"/>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328564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8D20-F0D5-4EDF-A5E6-82D08D2F66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F7FD2-8F80-43B8-95C6-811A13134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7ADA49-0637-45B2-B102-3F3A7B52CC29}"/>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3F3F43A3-DC66-4719-AF6E-59875DF2E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14437-5E49-4BE8-B77A-CE6DDAD798E4}"/>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40039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E840-2B06-4F55-BB97-83A6155DB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7C34B-8319-4377-9EF1-48BBBAFFC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ADF77-0C1E-4296-9991-D99F9944B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55298F-2B34-4D2E-B61C-265B8A4FCB34}"/>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6" name="Footer Placeholder 5">
            <a:extLst>
              <a:ext uri="{FF2B5EF4-FFF2-40B4-BE49-F238E27FC236}">
                <a16:creationId xmlns:a16="http://schemas.microsoft.com/office/drawing/2014/main" id="{5DCEC128-0EB9-4AD1-BD0D-02395BC70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3EA9D-353A-4293-BE26-D462EFCCEC1E}"/>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198282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6E26-5C1D-4849-B9C1-E01B146CA5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5FD059-8806-4B92-836F-309192554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F8B072-4D49-4A79-960E-FB3224CBE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8B162-E72E-4DB5-B28B-926532F9E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0D8A2-64BE-43F7-B9BF-737A6E839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DFA6D-A1B6-46E0-9E3C-3025E21D2D51}"/>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8" name="Footer Placeholder 7">
            <a:extLst>
              <a:ext uri="{FF2B5EF4-FFF2-40B4-BE49-F238E27FC236}">
                <a16:creationId xmlns:a16="http://schemas.microsoft.com/office/drawing/2014/main" id="{766FBE63-7D06-4EFC-81C0-AA04D6A8A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6FDFC0-4AE0-4F25-A809-7A94A12F54CA}"/>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29862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C84A-D1C8-4BD0-BA51-FAA2573FE1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B9157-C678-484E-836C-CA93D04DB94E}"/>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4" name="Footer Placeholder 3">
            <a:extLst>
              <a:ext uri="{FF2B5EF4-FFF2-40B4-BE49-F238E27FC236}">
                <a16:creationId xmlns:a16="http://schemas.microsoft.com/office/drawing/2014/main" id="{75DFC25D-0A7A-4E84-AA7B-F524522C2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F64BE-8430-423C-BE82-61B6E18A589D}"/>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384777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DF49D-285C-473A-AE62-9B122ABFFCED}"/>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3" name="Footer Placeholder 2">
            <a:extLst>
              <a:ext uri="{FF2B5EF4-FFF2-40B4-BE49-F238E27FC236}">
                <a16:creationId xmlns:a16="http://schemas.microsoft.com/office/drawing/2014/main" id="{5144A64E-02ED-4A80-BDBA-92454CF953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C7BBF3-1066-41D7-983B-26B930CA2BF2}"/>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325027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9AD4-057B-4D2F-95C8-5F97597C7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C85F0-7F17-42EE-BB50-FBF513EF9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3A9C1-8861-41D7-B3C5-247F23C93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A18E5-EED5-44AC-A1CC-73404F88F05E}"/>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6" name="Footer Placeholder 5">
            <a:extLst>
              <a:ext uri="{FF2B5EF4-FFF2-40B4-BE49-F238E27FC236}">
                <a16:creationId xmlns:a16="http://schemas.microsoft.com/office/drawing/2014/main" id="{3C9DA056-9F8A-4CA4-9B67-9BC03E8F5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B53F2-11AA-481F-87DE-F24A263DE6BF}"/>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417093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91EC-C2B6-4DAA-9374-3FE244F37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CD620-EB10-4FDE-B9E8-8DA994756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B56ED-C1A8-420B-BFD4-F6F2615C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BCC85-2EBE-40EE-8DA4-B48F101C61CC}"/>
              </a:ext>
            </a:extLst>
          </p:cNvPr>
          <p:cNvSpPr>
            <a:spLocks noGrp="1"/>
          </p:cNvSpPr>
          <p:nvPr>
            <p:ph type="dt" sz="half" idx="10"/>
          </p:nvPr>
        </p:nvSpPr>
        <p:spPr/>
        <p:txBody>
          <a:bodyPr/>
          <a:lstStyle/>
          <a:p>
            <a:fld id="{277CDCFD-8F63-41F5-9EE3-2332488EB7EA}" type="datetimeFigureOut">
              <a:rPr lang="en-US" smtClean="0"/>
              <a:t>9/18/2024</a:t>
            </a:fld>
            <a:endParaRPr lang="en-US"/>
          </a:p>
        </p:txBody>
      </p:sp>
      <p:sp>
        <p:nvSpPr>
          <p:cNvPr id="6" name="Footer Placeholder 5">
            <a:extLst>
              <a:ext uri="{FF2B5EF4-FFF2-40B4-BE49-F238E27FC236}">
                <a16:creationId xmlns:a16="http://schemas.microsoft.com/office/drawing/2014/main" id="{E6C8F2F6-2A23-41C4-A759-0D2D72162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28793-BA93-426A-B043-7FAB2EC3461F}"/>
              </a:ext>
            </a:extLst>
          </p:cNvPr>
          <p:cNvSpPr>
            <a:spLocks noGrp="1"/>
          </p:cNvSpPr>
          <p:nvPr>
            <p:ph type="sldNum" sz="quarter" idx="12"/>
          </p:nvPr>
        </p:nvSpPr>
        <p:spPr/>
        <p:txBody>
          <a:bodyPr/>
          <a:lstStyle/>
          <a:p>
            <a:fld id="{712DE2CD-B358-4F3B-9ACF-0743B097ABA9}" type="slidenum">
              <a:rPr lang="en-US" smtClean="0"/>
              <a:t>‹#›</a:t>
            </a:fld>
            <a:endParaRPr lang="en-US"/>
          </a:p>
        </p:txBody>
      </p:sp>
    </p:spTree>
    <p:extLst>
      <p:ext uri="{BB962C8B-B14F-4D97-AF65-F5344CB8AC3E}">
        <p14:creationId xmlns:p14="http://schemas.microsoft.com/office/powerpoint/2010/main" val="6718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624D6-3369-4542-9DAA-CF2B7D4EF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07894-A273-4E34-946C-DEDA80130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DCF39-85BE-4D4E-A8C4-208476C51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CDCFD-8F63-41F5-9EE3-2332488EB7EA}" type="datetimeFigureOut">
              <a:rPr lang="en-US" smtClean="0"/>
              <a:t>9/18/2024</a:t>
            </a:fld>
            <a:endParaRPr lang="en-US"/>
          </a:p>
        </p:txBody>
      </p:sp>
      <p:sp>
        <p:nvSpPr>
          <p:cNvPr id="5" name="Footer Placeholder 4">
            <a:extLst>
              <a:ext uri="{FF2B5EF4-FFF2-40B4-BE49-F238E27FC236}">
                <a16:creationId xmlns:a16="http://schemas.microsoft.com/office/drawing/2014/main" id="{9615374C-B181-4437-ABB7-3348A4AAE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0EE5C-47F4-499C-99D5-F2A6BB8E2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DE2CD-B358-4F3B-9ACF-0743B097ABA9}" type="slidenum">
              <a:rPr lang="en-US" smtClean="0"/>
              <a:t>‹#›</a:t>
            </a:fld>
            <a:endParaRPr lang="en-US"/>
          </a:p>
        </p:txBody>
      </p:sp>
    </p:spTree>
    <p:extLst>
      <p:ext uri="{BB962C8B-B14F-4D97-AF65-F5344CB8AC3E}">
        <p14:creationId xmlns:p14="http://schemas.microsoft.com/office/powerpoint/2010/main" val="102684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63FA25-51B4-8824-1551-0122219F590C}"/>
              </a:ext>
            </a:extLst>
          </p:cNvPr>
          <p:cNvSpPr>
            <a:spLocks noGrp="1"/>
          </p:cNvSpPr>
          <p:nvPr>
            <p:ph idx="1"/>
          </p:nvPr>
        </p:nvSpPr>
        <p:spPr>
          <a:xfrm>
            <a:off x="838200" y="2384854"/>
            <a:ext cx="10515600" cy="3336324"/>
          </a:xfrm>
        </p:spPr>
        <p:txBody>
          <a:bodyPr/>
          <a:lstStyle/>
          <a:p>
            <a:endParaRPr lang="fa-IR" dirty="0"/>
          </a:p>
          <a:p>
            <a:pPr marL="109728" indent="0" algn="ctr">
              <a:buNone/>
            </a:pPr>
            <a:r>
              <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B Titr" pitchFamily="2" charset="-78"/>
              </a:rPr>
              <a:t>توانبخشی در بی اختیاری ادرار در سالمندان</a:t>
            </a:r>
          </a:p>
          <a:p>
            <a:pPr marL="109728" indent="0" algn="ctr">
              <a:buNone/>
            </a:pP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B Titr" pitchFamily="2" charset="-78"/>
            </a:endParaRPr>
          </a:p>
          <a:p>
            <a:pPr marL="109728" indent="0" algn="ctr">
              <a:buNone/>
            </a:pP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B Titr" pitchFamily="2" charset="-78"/>
            </a:endParaRPr>
          </a:p>
          <a:p>
            <a:pPr marL="109728" indent="0" algn="ctr">
              <a:buNone/>
            </a:pP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B Titr" pitchFamily="2" charset="-78"/>
            </a:endParaRPr>
          </a:p>
          <a:p>
            <a:pPr marL="109728" indent="0" algn="ctr">
              <a:buNone/>
            </a:pPr>
            <a:endParaRPr lang="fa-I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B Titr" pitchFamily="2" charset="-78"/>
            </a:endParaRPr>
          </a:p>
        </p:txBody>
      </p:sp>
    </p:spTree>
    <p:extLst>
      <p:ext uri="{BB962C8B-B14F-4D97-AF65-F5344CB8AC3E}">
        <p14:creationId xmlns:p14="http://schemas.microsoft.com/office/powerpoint/2010/main" val="284874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129" y="1124744"/>
            <a:ext cx="11641417" cy="5458617"/>
          </a:xfrm>
        </p:spPr>
        <p:txBody>
          <a:bodyPr>
            <a:normAutofit/>
          </a:bodyPr>
          <a:lstStyle/>
          <a:p>
            <a:pPr algn="just" rtl="1">
              <a:lnSpc>
                <a:spcPct val="150000"/>
              </a:lnSpc>
            </a:pPr>
            <a:r>
              <a:rPr lang="ar-SA" sz="2400" b="1" dirty="0">
                <a:effectLst>
                  <a:outerShdw blurRad="31750" dist="25400" dir="5400000" algn="tl" rotWithShape="0">
                    <a:srgbClr val="000000">
                      <a:alpha val="25000"/>
                    </a:srgbClr>
                  </a:outerShdw>
                </a:effectLst>
                <a:latin typeface="+mj-lt"/>
                <a:ea typeface="+mj-ea"/>
                <a:cs typeface="B Nazanin" pitchFamily="2" charset="-78"/>
              </a:rPr>
              <a:t>متاسفانه عقاید و نگرش</a:t>
            </a:r>
            <a:r>
              <a:rPr lang="fa-IR" sz="2400" b="1" dirty="0">
                <a:effectLst>
                  <a:outerShdw blurRad="31750" dist="25400" dir="5400000" algn="tl" rotWithShape="0">
                    <a:srgbClr val="000000">
                      <a:alpha val="25000"/>
                    </a:srgbClr>
                  </a:outerShdw>
                </a:effectLst>
                <a:latin typeface="+mj-lt"/>
                <a:ea typeface="+mj-ea"/>
                <a:cs typeface="B Nazanin" pitchFamily="2" charset="-78"/>
              </a:rPr>
              <a:t> </a:t>
            </a:r>
            <a:r>
              <a:rPr lang="ar-SA" sz="2400" b="1" dirty="0">
                <a:effectLst>
                  <a:outerShdw blurRad="31750" dist="25400" dir="5400000" algn="tl" rotWithShape="0">
                    <a:srgbClr val="000000">
                      <a:alpha val="25000"/>
                    </a:srgbClr>
                  </a:outerShdw>
                </a:effectLst>
                <a:latin typeface="+mj-lt"/>
                <a:ea typeface="+mj-ea"/>
                <a:cs typeface="B Nazanin" pitchFamily="2" charset="-78"/>
              </a:rPr>
              <a:t>های غلطی </a:t>
            </a:r>
            <a:r>
              <a:rPr lang="fa-IR" sz="2400" b="1" dirty="0">
                <a:effectLst>
                  <a:outerShdw blurRad="31750" dist="25400" dir="5400000" algn="tl" rotWithShape="0">
                    <a:srgbClr val="000000">
                      <a:alpha val="25000"/>
                    </a:srgbClr>
                  </a:outerShdw>
                </a:effectLst>
                <a:latin typeface="+mj-lt"/>
                <a:ea typeface="+mj-ea"/>
                <a:cs typeface="B Nazanin" pitchFamily="2" charset="-78"/>
              </a:rPr>
              <a:t>نس</a:t>
            </a:r>
            <a:r>
              <a:rPr lang="ar-SA" sz="2400" b="1" dirty="0">
                <a:effectLst>
                  <a:outerShdw blurRad="31750" dist="25400" dir="5400000" algn="tl" rotWithShape="0">
                    <a:srgbClr val="000000">
                      <a:alpha val="25000"/>
                    </a:srgbClr>
                  </a:outerShdw>
                </a:effectLst>
                <a:latin typeface="+mj-lt"/>
                <a:ea typeface="+mj-ea"/>
                <a:cs typeface="B Nazanin" pitchFamily="2" charset="-78"/>
              </a:rPr>
              <a:t>بت به بی</a:t>
            </a:r>
            <a:r>
              <a:rPr lang="fa-IR" sz="2400" b="1" dirty="0">
                <a:effectLst>
                  <a:outerShdw blurRad="31750" dist="25400" dir="5400000" algn="tl" rotWithShape="0">
                    <a:srgbClr val="000000">
                      <a:alpha val="25000"/>
                    </a:srgbClr>
                  </a:outerShdw>
                </a:effectLst>
                <a:latin typeface="+mj-lt"/>
                <a:ea typeface="+mj-ea"/>
                <a:cs typeface="B Nazanin" pitchFamily="2" charset="-78"/>
              </a:rPr>
              <a:t> </a:t>
            </a:r>
            <a:r>
              <a:rPr lang="ar-SA" sz="2400" b="1" dirty="0">
                <a:effectLst>
                  <a:outerShdw blurRad="31750" dist="25400" dir="5400000" algn="tl" rotWithShape="0">
                    <a:srgbClr val="000000">
                      <a:alpha val="25000"/>
                    </a:srgbClr>
                  </a:outerShdw>
                </a:effectLst>
                <a:latin typeface="+mj-lt"/>
                <a:ea typeface="+mj-ea"/>
                <a:cs typeface="B Nazanin" pitchFamily="2" charset="-78"/>
              </a:rPr>
              <a:t>اختیاری ادرار وجود دارد که مانعی بر سر راه اقدام برای درمان</a:t>
            </a:r>
            <a:r>
              <a:rPr lang="fa-IR" sz="2400" b="1" dirty="0">
                <a:effectLst>
                  <a:outerShdw blurRad="31750" dist="25400" dir="5400000" algn="tl" rotWithShape="0">
                    <a:srgbClr val="000000">
                      <a:alpha val="25000"/>
                    </a:srgbClr>
                  </a:outerShdw>
                </a:effectLst>
                <a:latin typeface="+mj-lt"/>
                <a:ea typeface="+mj-ea"/>
                <a:cs typeface="B Nazanin" pitchFamily="2" charset="-78"/>
              </a:rPr>
              <a:t> </a:t>
            </a:r>
            <a:r>
              <a:rPr lang="ar-SA" sz="2400" b="1" dirty="0">
                <a:effectLst>
                  <a:outerShdw blurRad="31750" dist="25400" dir="5400000" algn="tl" rotWithShape="0">
                    <a:srgbClr val="000000">
                      <a:alpha val="25000"/>
                    </a:srgbClr>
                  </a:outerShdw>
                </a:effectLst>
                <a:latin typeface="+mj-lt"/>
                <a:ea typeface="+mj-ea"/>
                <a:cs typeface="B Nazanin" pitchFamily="2" charset="-78"/>
              </a:rPr>
              <a:t>هستند</a:t>
            </a:r>
            <a:r>
              <a:rPr lang="en-US" sz="2400" b="1" dirty="0">
                <a:effectLst>
                  <a:outerShdw blurRad="31750" dist="25400" dir="5400000" algn="tl" rotWithShape="0">
                    <a:srgbClr val="000000">
                      <a:alpha val="25000"/>
                    </a:srgbClr>
                  </a:outerShdw>
                </a:effectLst>
                <a:latin typeface="+mj-lt"/>
                <a:ea typeface="+mj-ea"/>
                <a:cs typeface="B Nazanin" pitchFamily="2" charset="-78"/>
              </a:rPr>
              <a:t>.</a:t>
            </a:r>
            <a:endParaRPr lang="fa-IR" sz="2400" b="1" dirty="0">
              <a:effectLst>
                <a:outerShdw blurRad="31750" dist="25400" dir="5400000" algn="tl" rotWithShape="0">
                  <a:srgbClr val="000000">
                    <a:alpha val="25000"/>
                  </a:srgbClr>
                </a:outerShdw>
              </a:effectLst>
              <a:latin typeface="+mj-lt"/>
              <a:ea typeface="+mj-ea"/>
              <a:cs typeface="B Nazanin" pitchFamily="2" charset="-78"/>
            </a:endParaRPr>
          </a:p>
          <a:p>
            <a:pPr marL="109728" indent="0" algn="just" rtl="1">
              <a:lnSpc>
                <a:spcPct val="150000"/>
              </a:lnSpc>
              <a:buNone/>
            </a:pPr>
            <a:r>
              <a:rPr lang="fa-IR" sz="2400" b="1" dirty="0">
                <a:effectLst>
                  <a:outerShdw blurRad="31750" dist="25400" dir="5400000" algn="tl" rotWithShape="0">
                    <a:srgbClr val="000000">
                      <a:alpha val="25000"/>
                    </a:srgbClr>
                  </a:outerShdw>
                </a:effectLst>
                <a:latin typeface="+mj-lt"/>
                <a:ea typeface="+mj-ea"/>
                <a:cs typeface="B Nazanin" pitchFamily="2" charset="-78"/>
              </a:rPr>
              <a:t>برخی از این باورهای غلط عبارتند از:</a:t>
            </a:r>
          </a:p>
          <a:p>
            <a:pPr algn="just" rtl="1">
              <a:lnSpc>
                <a:spcPct val="150000"/>
              </a:lnSpc>
              <a:buFont typeface="Arial" panose="020B0604020202020204" pitchFamily="34" charset="0"/>
              <a:buChar char="•"/>
            </a:pPr>
            <a:r>
              <a:rPr lang="fa-IR" sz="2400" b="1" dirty="0">
                <a:effectLst>
                  <a:outerShdw blurRad="31750" dist="25400" dir="5400000" algn="tl" rotWithShape="0">
                    <a:srgbClr val="000000">
                      <a:alpha val="25000"/>
                    </a:srgbClr>
                  </a:outerShdw>
                </a:effectLst>
                <a:latin typeface="+mj-lt"/>
                <a:ea typeface="+mj-ea"/>
                <a:cs typeface="B Nazanin" pitchFamily="2" charset="-78"/>
              </a:rPr>
              <a:t>اعتقاد به این که بی اختیاری یک وضعیت طبیعی و مشکل کوچک است.</a:t>
            </a:r>
          </a:p>
          <a:p>
            <a:pPr algn="just" rtl="1">
              <a:lnSpc>
                <a:spcPct val="150000"/>
              </a:lnSpc>
              <a:buFont typeface="Arial" panose="020B0604020202020204" pitchFamily="34" charset="0"/>
              <a:buChar char="•"/>
            </a:pPr>
            <a:r>
              <a:rPr lang="fa-IR" sz="2400" b="1" dirty="0">
                <a:effectLst>
                  <a:outerShdw blurRad="31750" dist="25400" dir="5400000" algn="tl" rotWithShape="0">
                    <a:srgbClr val="000000">
                      <a:alpha val="25000"/>
                    </a:srgbClr>
                  </a:outerShdw>
                </a:effectLst>
                <a:latin typeface="+mj-lt"/>
                <a:ea typeface="+mj-ea"/>
                <a:cs typeface="B Nazanin" pitchFamily="2" charset="-78"/>
              </a:rPr>
              <a:t>امید پایین مبتلایان نسبت به بهبودی و اثربخشی درمان</a:t>
            </a:r>
          </a:p>
          <a:p>
            <a:pPr algn="just" rtl="1">
              <a:lnSpc>
                <a:spcPct val="150000"/>
              </a:lnSpc>
              <a:buFont typeface="Arial" panose="020B0604020202020204" pitchFamily="34" charset="0"/>
              <a:buChar char="•"/>
            </a:pPr>
            <a:r>
              <a:rPr lang="fa-IR" sz="2400" b="1" dirty="0">
                <a:effectLst>
                  <a:outerShdw blurRad="31750" dist="25400" dir="5400000" algn="tl" rotWithShape="0">
                    <a:srgbClr val="000000">
                      <a:alpha val="25000"/>
                    </a:srgbClr>
                  </a:outerShdw>
                </a:effectLst>
                <a:latin typeface="+mj-lt"/>
                <a:ea typeface="+mj-ea"/>
                <a:cs typeface="B Nazanin" pitchFamily="2" charset="-78"/>
              </a:rPr>
              <a:t>خجالت و شرم به علت بی اختیاری ادرار</a:t>
            </a:r>
          </a:p>
          <a:p>
            <a:pPr marL="109728" indent="0" algn="r" rtl="1">
              <a:buNone/>
            </a:pPr>
            <a:endParaRPr lang="fa-IR" sz="2400" b="1" dirty="0">
              <a:solidFill>
                <a:schemeClr val="tx2">
                  <a:lumMod val="50000"/>
                </a:schemeClr>
              </a:solidFill>
              <a:effectLst>
                <a:outerShdw blurRad="31750" dist="25400" dir="5400000" algn="tl" rotWithShape="0">
                  <a:srgbClr val="000000">
                    <a:alpha val="25000"/>
                  </a:srgbClr>
                </a:outerShdw>
              </a:effectLst>
              <a:latin typeface="+mj-lt"/>
              <a:ea typeface="+mj-ea"/>
              <a:cs typeface="B Nazanin" pitchFamily="2" charset="-78"/>
            </a:endParaRPr>
          </a:p>
        </p:txBody>
      </p:sp>
      <p:sp>
        <p:nvSpPr>
          <p:cNvPr id="6" name="Title 5"/>
          <p:cNvSpPr>
            <a:spLocks noGrp="1"/>
          </p:cNvSpPr>
          <p:nvPr>
            <p:ph type="title"/>
          </p:nvPr>
        </p:nvSpPr>
        <p:spPr>
          <a:xfrm>
            <a:off x="1847528" y="274638"/>
            <a:ext cx="8496944" cy="771764"/>
          </a:xfrm>
        </p:spPr>
        <p:txBody>
          <a:bodyPr>
            <a:normAutofit fontScale="90000"/>
          </a:bodyPr>
          <a:lstStyle/>
          <a:p>
            <a:pPr algn="r"/>
            <a:r>
              <a:rPr lang="fa-I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 باور</a:t>
            </a:r>
            <a:r>
              <a:rPr lang="ar-S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های نادرست درباره بی</a:t>
            </a:r>
            <a:r>
              <a:rPr lang="fa-I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 </a:t>
            </a:r>
            <a:r>
              <a:rPr lang="ar-S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اختیاری ادرار</a:t>
            </a:r>
            <a:r>
              <a:rPr lang="fa-IR"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endParaRPr>
          </a:p>
        </p:txBody>
      </p:sp>
      <p:pic>
        <p:nvPicPr>
          <p:cNvPr id="3" name="Picture 2">
            <a:extLst>
              <a:ext uri="{FF2B5EF4-FFF2-40B4-BE49-F238E27FC236}">
                <a16:creationId xmlns:a16="http://schemas.microsoft.com/office/drawing/2014/main" id="{DC34AC46-43A8-4B1A-8B7F-12419D22ADAF}"/>
              </a:ext>
            </a:extLst>
          </p:cNvPr>
          <p:cNvPicPr>
            <a:picLocks noChangeAspect="1"/>
          </p:cNvPicPr>
          <p:nvPr/>
        </p:nvPicPr>
        <p:blipFill>
          <a:blip r:embed="rId2"/>
          <a:stretch>
            <a:fillRect/>
          </a:stretch>
        </p:blipFill>
        <p:spPr>
          <a:xfrm>
            <a:off x="593125" y="2138492"/>
            <a:ext cx="3601672" cy="4286250"/>
          </a:xfrm>
          <a:prstGeom prst="rect">
            <a:avLst/>
          </a:prstGeom>
        </p:spPr>
      </p:pic>
    </p:spTree>
    <p:extLst>
      <p:ext uri="{BB962C8B-B14F-4D97-AF65-F5344CB8AC3E}">
        <p14:creationId xmlns:p14="http://schemas.microsoft.com/office/powerpoint/2010/main" val="519027567"/>
      </p:ext>
    </p:extLst>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2044" y="370703"/>
            <a:ext cx="10565026" cy="5894173"/>
          </a:xfrm>
        </p:spPr>
        <p:txBody>
          <a:bodyPr>
            <a:normAutofit/>
          </a:bodyPr>
          <a:lstStyle/>
          <a:p>
            <a:pPr marL="0" indent="0" algn="just" rtl="1">
              <a:lnSpc>
                <a:spcPct val="15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rPr>
              <a:t>                      </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باور نادرست اول:</a:t>
            </a:r>
            <a:r>
              <a:rPr lang="fa-IR" sz="2400" b="1" dirty="0">
                <a:effectLst>
                  <a:outerShdw blurRad="31750" dist="25400" dir="5400000" algn="tl" rotWithShape="0">
                    <a:srgbClr val="000000">
                      <a:alpha val="25000"/>
                    </a:srgbClr>
                  </a:outerShdw>
                </a:effectLst>
                <a:latin typeface="+mj-lt"/>
                <a:ea typeface="+mj-ea"/>
                <a:cs typeface="B Titr" panose="00000700000000000000" pitchFamily="2" charset="-78"/>
              </a:rPr>
              <a:t> </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فقط زنان به بی اختیاری ادرار مبتلا می شوند.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مردان نیز به بی اختیاری ادرار مبتلا می شوند و مهمترین علل آن نیز سن بالا، چاقی، بزرگ شدن غده پروستات و التهاب آن است.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غده پروستات در اطراف مسیر خروج ادرار از مثانه مردان قرار دارد.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مردان دارای بی اختیاری ادرار هم نباید از مراجعه به پزشک شرم کنند.</a:t>
            </a:r>
          </a:p>
        </p:txBody>
      </p:sp>
      <p:sp>
        <p:nvSpPr>
          <p:cNvPr id="7" name="Rectangle 6"/>
          <p:cNvSpPr/>
          <p:nvPr/>
        </p:nvSpPr>
        <p:spPr>
          <a:xfrm>
            <a:off x="3810000" y="3105835"/>
            <a:ext cx="4572000" cy="369332"/>
          </a:xfrm>
          <a:prstGeom prst="rect">
            <a:avLst/>
          </a:prstGeom>
        </p:spPr>
        <p:txBody>
          <a:bodyPr>
            <a:spAutoFit/>
          </a:bodyPr>
          <a:lstStyle/>
          <a:p>
            <a:pPr algn="r" rtl="1">
              <a:defRPr/>
            </a:pPr>
            <a:endParaRPr lang="en-US" dirty="0">
              <a:solidFill>
                <a:prstClr val="black"/>
              </a:solidFill>
              <a:latin typeface="Lucida Sans Unicode"/>
            </a:endParaRPr>
          </a:p>
        </p:txBody>
      </p:sp>
      <p:pic>
        <p:nvPicPr>
          <p:cNvPr id="9" name="Picture 8">
            <a:extLst>
              <a:ext uri="{FF2B5EF4-FFF2-40B4-BE49-F238E27FC236}">
                <a16:creationId xmlns:a16="http://schemas.microsoft.com/office/drawing/2014/main" id="{EB4B2C00-AB71-4530-AC8E-7E829EFA6DA6}"/>
              </a:ext>
            </a:extLst>
          </p:cNvPr>
          <p:cNvPicPr>
            <a:picLocks noChangeAspect="1"/>
          </p:cNvPicPr>
          <p:nvPr/>
        </p:nvPicPr>
        <p:blipFill>
          <a:blip r:embed="rId2"/>
          <a:stretch>
            <a:fillRect/>
          </a:stretch>
        </p:blipFill>
        <p:spPr>
          <a:xfrm>
            <a:off x="2902904" y="3731742"/>
            <a:ext cx="6591871" cy="233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4222950"/>
      </p:ext>
    </p:extLst>
  </p:cSld>
  <p:clrMapOvr>
    <a:masterClrMapping/>
  </p:clrMapOvr>
  <p:transition spd="med">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632" y="444843"/>
            <a:ext cx="10762735" cy="5534313"/>
          </a:xfrm>
        </p:spPr>
        <p:txBody>
          <a:bodyPr>
            <a:normAutofit/>
          </a:bodyPr>
          <a:lstStyle/>
          <a:p>
            <a:pPr marL="0" indent="0" algn="just" rtl="1">
              <a:lnSpc>
                <a:spcPct val="16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rPr>
              <a:t>                             </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باور نادرست دوم : زایمانهای مکرر سبب بی اختیاری ادرار می شوند</a:t>
            </a:r>
          </a:p>
          <a:p>
            <a:pPr algn="just" rtl="1">
              <a:lnSpc>
                <a:spcPct val="16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درست است که حاملگی به خصوص حاملگی های مکرر و پی درپی و زایمان طبیعی همراه با آسیب به عصب ها، رباط ها و ماهیچه های کف لگن باعث بی اختیاری ادرار می شوند؛ ولی علل دیگر مانند یائسگی، تفاوت های نژادی، ضعف ارثی بافت و عضلات کف لگن، سرطان رحم و افتادگی رحم نیز می توانند سبب بروز بی اختیاری ادرار شوند.</a:t>
            </a:r>
          </a:p>
          <a:p>
            <a:pPr algn="just" rtl="1">
              <a:lnSpc>
                <a:spcPct val="16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برخی معتقدند در زنان پس از یائسگی به علت کاهش استروژن، بی اختیاری ادرار بروز می کند. </a:t>
            </a:r>
          </a:p>
          <a:p>
            <a:pPr algn="just" rtl="1">
              <a:lnSpc>
                <a:spcPct val="16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علاوه بر علل فوق، عوامل مشترک دیگری نیز بین زنان و مردان وجود دارند که می توانند سبب بروز بی اختیاری ادرار شوند.</a:t>
            </a:r>
          </a:p>
        </p:txBody>
      </p:sp>
      <p:sp>
        <p:nvSpPr>
          <p:cNvPr id="7" name="Rectangle 6"/>
          <p:cNvSpPr/>
          <p:nvPr/>
        </p:nvSpPr>
        <p:spPr>
          <a:xfrm>
            <a:off x="3810000" y="3105835"/>
            <a:ext cx="4572000" cy="369332"/>
          </a:xfrm>
          <a:prstGeom prst="rect">
            <a:avLst/>
          </a:prstGeom>
        </p:spPr>
        <p:txBody>
          <a:bodyPr>
            <a:spAutoFit/>
          </a:bodyPr>
          <a:lstStyle/>
          <a:p>
            <a:pPr algn="r" rtl="1">
              <a:defRPr/>
            </a:pPr>
            <a:endParaRPr lang="en-US" dirty="0">
              <a:solidFill>
                <a:prstClr val="black"/>
              </a:solidFill>
              <a:latin typeface="Lucida Sans Unicode"/>
            </a:endParaRPr>
          </a:p>
        </p:txBody>
      </p:sp>
    </p:spTree>
    <p:extLst>
      <p:ext uri="{BB962C8B-B14F-4D97-AF65-F5344CB8AC3E}">
        <p14:creationId xmlns:p14="http://schemas.microsoft.com/office/powerpoint/2010/main" val="483748441"/>
      </p:ext>
    </p:extLst>
  </p:cSld>
  <p:clrMapOvr>
    <a:masterClrMapping/>
  </p:clrMapOvr>
  <p:transition spd="med">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130" y="617838"/>
            <a:ext cx="11207578" cy="6079524"/>
          </a:xfrm>
        </p:spPr>
        <p:txBody>
          <a:bodyPr>
            <a:normAutofit/>
          </a:bodyPr>
          <a:lstStyle/>
          <a:p>
            <a:pPr marL="0" indent="0" algn="just" rtl="1">
              <a:lnSpc>
                <a:spcPct val="15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باور نادرست سوم: چاق شدن تاثیری بر ایجاد بی اختیاری ادرار ندارد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چاقی یک عامل خطر جدی برای بروز یا شدید شدن بی اختیاری استرسی است.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به نظر می رسد که افزایش وزن موجب افزایش فشار داخل شکمی و انتقال فشار به عضلات کف لگن شده و در نهایت در بروز بی اختیاری موثر است.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چاقی شکمی نقش مهمی در بروز بی اختیاری دارد و بهتر است با استفاده از یک برنامه غذایی مناسب از بروز بی اختیاری به دنبال چاقی جلوگیری کنید.</a:t>
            </a: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p:txBody>
      </p:sp>
      <p:sp>
        <p:nvSpPr>
          <p:cNvPr id="7" name="Rectangle 6"/>
          <p:cNvSpPr/>
          <p:nvPr/>
        </p:nvSpPr>
        <p:spPr>
          <a:xfrm>
            <a:off x="3810000" y="3105835"/>
            <a:ext cx="4572000" cy="369332"/>
          </a:xfrm>
          <a:prstGeom prst="rect">
            <a:avLst/>
          </a:prstGeom>
        </p:spPr>
        <p:txBody>
          <a:bodyPr>
            <a:spAutoFit/>
          </a:bodyPr>
          <a:lstStyle/>
          <a:p>
            <a:pPr algn="r" rtl="1">
              <a:defRPr/>
            </a:pPr>
            <a:endParaRPr lang="en-US" dirty="0">
              <a:solidFill>
                <a:prstClr val="black"/>
              </a:solidFill>
              <a:latin typeface="Lucida Sans Unicode"/>
            </a:endParaRPr>
          </a:p>
        </p:txBody>
      </p:sp>
      <p:pic>
        <p:nvPicPr>
          <p:cNvPr id="3" name="Picture 2">
            <a:extLst>
              <a:ext uri="{FF2B5EF4-FFF2-40B4-BE49-F238E27FC236}">
                <a16:creationId xmlns:a16="http://schemas.microsoft.com/office/drawing/2014/main" id="{F869BE92-4EAA-40D9-8BC9-00773A6779D1}"/>
              </a:ext>
            </a:extLst>
          </p:cNvPr>
          <p:cNvPicPr>
            <a:picLocks noChangeAspect="1"/>
          </p:cNvPicPr>
          <p:nvPr/>
        </p:nvPicPr>
        <p:blipFill>
          <a:blip r:embed="rId2"/>
          <a:stretch>
            <a:fillRect/>
          </a:stretch>
        </p:blipFill>
        <p:spPr>
          <a:xfrm>
            <a:off x="1692876" y="4015945"/>
            <a:ext cx="3088159" cy="2681417"/>
          </a:xfrm>
          <a:prstGeom prst="rect">
            <a:avLst/>
          </a:prstGeom>
        </p:spPr>
      </p:pic>
    </p:spTree>
    <p:extLst>
      <p:ext uri="{BB962C8B-B14F-4D97-AF65-F5344CB8AC3E}">
        <p14:creationId xmlns:p14="http://schemas.microsoft.com/office/powerpoint/2010/main" val="2620064289"/>
      </p:ext>
    </p:extLst>
  </p:cSld>
  <p:clrMapOvr>
    <a:masterClrMapping/>
  </p:clrMapOvr>
  <p:transition spd="med">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270" y="260648"/>
            <a:ext cx="11071654" cy="6436714"/>
          </a:xfrm>
        </p:spPr>
        <p:txBody>
          <a:bodyPr>
            <a:normAutofit fontScale="92500" lnSpcReduction="20000"/>
          </a:bodyPr>
          <a:lstStyle/>
          <a:p>
            <a:pPr algn="just" rtl="1">
              <a:lnSpc>
                <a:spcPct val="150000"/>
              </a:lnSpc>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باور نادرست چهارم: سیگار کشیدن هیچ ربطی به بی اختیاری ادرار ندارد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سیگار کشیدن سبب بروز سرفه مزمن و افزایش فشار داخل شکم می شود که در نهایت سبب وارد آمدن فشار بیشتر به عضلات و سیستم ادراری شده و در نتیجه بی اختیاری ادرار از نوع فشاری یا استرسی را ایجاد می نماید.</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endParaRP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endParaRP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endParaRPr>
          </a:p>
          <a:p>
            <a:pPr algn="just" rtl="1">
              <a:lnSpc>
                <a:spcPct val="150000"/>
              </a:lnSpc>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باور نادرست پنجم: زنان ورزشکار به بی اختیاری ادرار مبتلا نمی شوند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در اکثر ورزشکاران زن که ورزش هایی شامل حرکات تکراری و فرود آمدن با ضربه شدید، پرش و دویدن انجام می دهند، بی اختیاری ادراری دیده می شود.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در ورزش های جهشی و پرشی فشار داخل شکمی بیشتر بالا می رود و احتمالا بروز بی اختیاری ادراری استرسی در حین فعالیت های بدنی را افزایش می دهد. لذا باید سالمندان از پرداختن به ورزش های جهشی و پرشی پرهیز کنند.</a:t>
            </a: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p:txBody>
      </p:sp>
      <p:sp>
        <p:nvSpPr>
          <p:cNvPr id="7" name="Rectangle 6"/>
          <p:cNvSpPr/>
          <p:nvPr/>
        </p:nvSpPr>
        <p:spPr>
          <a:xfrm>
            <a:off x="3810000" y="3105835"/>
            <a:ext cx="4572000" cy="369332"/>
          </a:xfrm>
          <a:prstGeom prst="rect">
            <a:avLst/>
          </a:prstGeom>
        </p:spPr>
        <p:txBody>
          <a:bodyPr>
            <a:spAutoFit/>
          </a:bodyPr>
          <a:lstStyle/>
          <a:p>
            <a:pPr algn="r" rtl="1">
              <a:defRPr/>
            </a:pPr>
            <a:endParaRPr lang="en-US" dirty="0">
              <a:solidFill>
                <a:prstClr val="black"/>
              </a:solidFill>
              <a:latin typeface="Lucida Sans Unicode"/>
            </a:endParaRPr>
          </a:p>
        </p:txBody>
      </p:sp>
      <p:pic>
        <p:nvPicPr>
          <p:cNvPr id="3" name="Picture 2">
            <a:extLst>
              <a:ext uri="{FF2B5EF4-FFF2-40B4-BE49-F238E27FC236}">
                <a16:creationId xmlns:a16="http://schemas.microsoft.com/office/drawing/2014/main" id="{8AC297E7-B369-4891-98C6-F7098FF2D85A}"/>
              </a:ext>
            </a:extLst>
          </p:cNvPr>
          <p:cNvPicPr>
            <a:picLocks noChangeAspect="1"/>
          </p:cNvPicPr>
          <p:nvPr/>
        </p:nvPicPr>
        <p:blipFill>
          <a:blip r:embed="rId2"/>
          <a:stretch>
            <a:fillRect/>
          </a:stretch>
        </p:blipFill>
        <p:spPr>
          <a:xfrm>
            <a:off x="748099" y="1854285"/>
            <a:ext cx="3539696" cy="1840385"/>
          </a:xfrm>
          <a:prstGeom prst="rect">
            <a:avLst/>
          </a:prstGeom>
        </p:spPr>
      </p:pic>
    </p:spTree>
    <p:extLst>
      <p:ext uri="{BB962C8B-B14F-4D97-AF65-F5344CB8AC3E}">
        <p14:creationId xmlns:p14="http://schemas.microsoft.com/office/powerpoint/2010/main" val="582183046"/>
      </p:ext>
    </p:extLst>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779" y="691978"/>
            <a:ext cx="11504140" cy="5545334"/>
          </a:xfrm>
        </p:spPr>
        <p:txBody>
          <a:bodyPr>
            <a:normAutofit/>
          </a:bodyPr>
          <a:lstStyle/>
          <a:p>
            <a:pPr algn="just" rtl="1">
              <a:lnSpc>
                <a:spcPct val="150000"/>
              </a:lnSpc>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باور نادرست ششم:</a:t>
            </a:r>
            <a:r>
              <a:rPr lang="en-US"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آب خوردن احتمال بی اختیاری ادرار را زیاد می کند.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کمبود آب بدن می تواند منجر به جمع شدگی بافت ها و تشدید بی اختیاری گردد، در نتیجه نباید مصرف مایعات را خیلی کم کنید.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بهتر است از عصر به بعد مایعات کمتری بنوشید تا احتمال بروز بی اختیاری ادرار در شب کاهش یابد.</a:t>
            </a: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p:txBody>
      </p:sp>
      <p:sp>
        <p:nvSpPr>
          <p:cNvPr id="7" name="Rectangle 6"/>
          <p:cNvSpPr/>
          <p:nvPr/>
        </p:nvSpPr>
        <p:spPr>
          <a:xfrm>
            <a:off x="3810000" y="3105835"/>
            <a:ext cx="4572000" cy="369332"/>
          </a:xfrm>
          <a:prstGeom prst="rect">
            <a:avLst/>
          </a:prstGeom>
        </p:spPr>
        <p:txBody>
          <a:bodyPr>
            <a:spAutoFit/>
          </a:bodyPr>
          <a:lstStyle/>
          <a:p>
            <a:pPr algn="r" rtl="1">
              <a:defRPr/>
            </a:pPr>
            <a:endParaRPr lang="en-US" dirty="0">
              <a:solidFill>
                <a:prstClr val="black"/>
              </a:solidFill>
              <a:latin typeface="Lucida Sans Unicode"/>
            </a:endParaRPr>
          </a:p>
        </p:txBody>
      </p:sp>
      <p:pic>
        <p:nvPicPr>
          <p:cNvPr id="3" name="Picture 2">
            <a:extLst>
              <a:ext uri="{FF2B5EF4-FFF2-40B4-BE49-F238E27FC236}">
                <a16:creationId xmlns:a16="http://schemas.microsoft.com/office/drawing/2014/main" id="{26D4DB14-51F4-4DB4-8502-267ADCCEFBB3}"/>
              </a:ext>
            </a:extLst>
          </p:cNvPr>
          <p:cNvPicPr>
            <a:picLocks noChangeAspect="1"/>
          </p:cNvPicPr>
          <p:nvPr/>
        </p:nvPicPr>
        <p:blipFill>
          <a:blip r:embed="rId2"/>
          <a:stretch>
            <a:fillRect/>
          </a:stretch>
        </p:blipFill>
        <p:spPr>
          <a:xfrm>
            <a:off x="3225113" y="3601995"/>
            <a:ext cx="3387039" cy="2193710"/>
          </a:xfrm>
          <a:prstGeom prst="rect">
            <a:avLst/>
          </a:prstGeom>
        </p:spPr>
      </p:pic>
    </p:spTree>
    <p:extLst>
      <p:ext uri="{BB962C8B-B14F-4D97-AF65-F5344CB8AC3E}">
        <p14:creationId xmlns:p14="http://schemas.microsoft.com/office/powerpoint/2010/main" val="3671247680"/>
      </p:ext>
    </p:extLst>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703" y="766119"/>
            <a:ext cx="11516497" cy="5471192"/>
          </a:xfrm>
        </p:spPr>
        <p:txBody>
          <a:bodyPr>
            <a:normAutofit/>
          </a:bodyPr>
          <a:lstStyle/>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lang="fa-IR" sz="2000" b="1" dirty="0">
                <a:effectLst>
                  <a:outerShdw blurRad="31750" dist="25400" dir="5400000" algn="tl" rotWithShape="0">
                    <a:srgbClr val="000000">
                      <a:alpha val="25000"/>
                    </a:srgbClr>
                  </a:outerShdw>
                </a:effectLst>
                <a:latin typeface="+mj-lt"/>
                <a:ea typeface="+mj-ea"/>
                <a:cs typeface="B Nazanin" pitchFamily="2" charset="-78"/>
              </a:rPr>
              <a:t> </a:t>
            </a:r>
            <a:r>
              <a:rPr kumimoji="0" lang="fa-IR" sz="24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Calibri Light" panose="020F0302020204030204"/>
                <a:ea typeface="+mn-ea"/>
                <a:cs typeface="B Titr" panose="00000700000000000000" pitchFamily="2" charset="-78"/>
              </a:rPr>
              <a:t>باور نادرست هفتم: استفاده از هورمون ها می تواند سبب درمان کامل بی اختیاری ادرار شود. </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استروژن هورمون جنسی است که به نظر می رسد کاهش آن سبب بروز بی اختیاری ادرار می شود. </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مصرف مقدارهای پایین استروژن موضعی به صورت کرم، حلقه یا برچسب واژن به جوانسازی بافت مجرای ادرار و ناحیه ی واژن کمک می کند، ولی به تنهایی نقشی در درمان بی اختیاری ادرار ندارد.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مصرف قرص استروژن برای درمان بی اختیاری ادراری توصیه نمی شود، چرا که ممکن است سبب بروز اثرات بدی مانند افزایش احتمال ایجاد سرطان ها شود.</a:t>
            </a:r>
          </a:p>
        </p:txBody>
      </p:sp>
    </p:spTree>
    <p:extLst>
      <p:ext uri="{BB962C8B-B14F-4D97-AF65-F5344CB8AC3E}">
        <p14:creationId xmlns:p14="http://schemas.microsoft.com/office/powerpoint/2010/main" val="3816846008"/>
      </p:ext>
    </p:extLst>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054" y="260648"/>
            <a:ext cx="11232292" cy="6177222"/>
          </a:xfrm>
        </p:spPr>
        <p:txBody>
          <a:bodyPr>
            <a:normAutofit/>
          </a:bodyPr>
          <a:lstStyle/>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کسانی که دیدگاه ها و نگرش های منفی نسبت به بی اختیاری ادرار دارند و همچنین آگاهی آنها درباره درمان های موجود برای بی اختیاری ادرار کم است، احتمالا کمتر به دنبال درمان مشکل خود هستند.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متاسفانه بسیاری از زنان با وجود خروج خود به خودی ادرار با درجات شدید، به دنبال درمان نمی روند.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دلایل عدم مراجعه زنان به پزشک، خجالت از مشورت با پزشک و ترس از جراحی است و به گفته بسیاری از آنها، علائم خروج خود به خودی ادرار آنقدر جدی نیستند که برای درمان آنها به پزشک مراجعه شود.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یکی دیگر از دلایل عدم مراجعه زنان مبتلا به بی اختیاری به پزشک، این است که زنان این عارضه را یک پدیده طبیعی ناشی از افزایش سن می دانند (حتی در زنانی که سنین زیر 50 سال دارند) و آن را یک مشکل پزشکی در نظر نمی گیرند.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بعضی از مبتلایان به بی اختیاری ادرار، برای پوشاندن نشتی ادرار از لباس های تیره استفاده می کنند که می تواند باعث افزایش احساس افسردگی در آنان شود. </a:t>
            </a:r>
          </a:p>
        </p:txBody>
      </p:sp>
    </p:spTree>
    <p:extLst>
      <p:ext uri="{BB962C8B-B14F-4D97-AF65-F5344CB8AC3E}">
        <p14:creationId xmlns:p14="http://schemas.microsoft.com/office/powerpoint/2010/main" val="3327824529"/>
      </p:ext>
    </p:extLst>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38" y="939114"/>
            <a:ext cx="10873946" cy="5298198"/>
          </a:xfrm>
        </p:spPr>
        <p:txBody>
          <a:bodyPr>
            <a:normAutofit/>
          </a:bodyPr>
          <a:lstStyle/>
          <a:p>
            <a:pPr algn="just" rtl="1">
              <a:lnSpc>
                <a:spcPct val="150000"/>
              </a:lnSpc>
            </a:pPr>
            <a:r>
              <a:rPr lang="fa-IR" sz="2400"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نکته مهم : </a:t>
            </a:r>
            <a:r>
              <a:rPr lang="fa-IR" sz="2400" b="1" dirty="0">
                <a:effectLst>
                  <a:outerShdw blurRad="31750" dist="25400" dir="5400000" algn="tl" rotWithShape="0">
                    <a:srgbClr val="000000">
                      <a:alpha val="25000"/>
                    </a:srgbClr>
                  </a:outerShdw>
                </a:effectLst>
                <a:latin typeface="+mj-lt"/>
                <a:ea typeface="+mj-ea"/>
                <a:cs typeface="B Nazanin" pitchFamily="2" charset="-78"/>
              </a:rPr>
              <a:t>امکان استفاده از پدها و زیرپوش های مخصوص برای برخورداری از زندگی مستقل بدون شرم و خجالت ناشی از بی اختیاری ادرار است.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نوع برنامه درمانی، به علت بی اختیاری بستگی دارد.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در صورتی که یک بیماری مشخص سبب ایجاد بی اختیاری شده باشد باید آن را درمان نمود (مانند بزرگ شدگی پروستات، سرطان مثانه، افتادگی رحم).</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برای درمان بی اختیاری ممکن است نیاز به دارو، توانبخشی، استفاده از وسایل کمکی، جراحی یا رفتاردرمانی باشد.</a:t>
            </a:r>
          </a:p>
          <a:p>
            <a:pPr algn="just" rtl="1">
              <a:lnSpc>
                <a:spcPct val="150000"/>
              </a:lnSpc>
            </a:pPr>
            <a:endParaRPr lang="fa-IR" sz="2400" dirty="0">
              <a:effectLst>
                <a:outerShdw blurRad="31750" dist="25400" dir="5400000" algn="tl" rotWithShape="0">
                  <a:srgbClr val="000000">
                    <a:alpha val="25000"/>
                  </a:srgbClr>
                </a:outerShdw>
              </a:effectLst>
              <a:latin typeface="+mj-lt"/>
              <a:ea typeface="+mj-ea"/>
              <a:cs typeface="B Nazanin" pitchFamily="2" charset="-78"/>
            </a:endParaRPr>
          </a:p>
        </p:txBody>
      </p:sp>
    </p:spTree>
    <p:extLst>
      <p:ext uri="{BB962C8B-B14F-4D97-AF65-F5344CB8AC3E}">
        <p14:creationId xmlns:p14="http://schemas.microsoft.com/office/powerpoint/2010/main" val="516272159"/>
      </p:ext>
    </p:extLst>
  </p:cSld>
  <p:clrMapOvr>
    <a:masterClrMapping/>
  </p:clrMapOvr>
  <p:transition spd="med">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130" y="417180"/>
            <a:ext cx="11207578" cy="6225667"/>
          </a:xfrm>
        </p:spPr>
        <p:txBody>
          <a:bodyPr>
            <a:normAutofit lnSpcReduction="10000"/>
          </a:bodyPr>
          <a:lstStyle/>
          <a:p>
            <a:pPr algn="ctr" rtl="1">
              <a:lnSpc>
                <a:spcPct val="150000"/>
              </a:lnSpc>
            </a:pPr>
            <a:r>
              <a:rPr lang="fa-IR" sz="18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علل مشترک بین زنان و مردان که می تواند سبب بروز بی اختیاری ادرار شود عبارت اند از : </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سن بالا</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چاقی</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فعالیت بدنی شدید</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سکته مغزی /  پارکینسون</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سرطان مثانه </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یبوست</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دیابت نوع 2</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تغییرات هورمون های جنسی</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عفونت های دستگاه ادراری</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عوارض جانبی برخی از داروها مانند داروهای کاهنده فشار خون، شل کننده های عضلانی، داروهای آرام بخش و برخی داروهای قلبی</a:t>
            </a:r>
          </a:p>
          <a:p>
            <a:pPr algn="just" rtl="1">
              <a:lnSpc>
                <a:spcPct val="150000"/>
              </a:lnSpc>
            </a:pPr>
            <a:r>
              <a:rPr lang="fa-IR" sz="1600" b="1" dirty="0">
                <a:effectLst>
                  <a:outerShdw blurRad="31750" dist="25400" dir="5400000" algn="tl" rotWithShape="0">
                    <a:srgbClr val="000000">
                      <a:alpha val="25000"/>
                    </a:srgbClr>
                  </a:outerShdw>
                </a:effectLst>
                <a:latin typeface="+mj-lt"/>
                <a:ea typeface="+mj-ea"/>
                <a:cs typeface="B Nazanin" pitchFamily="2" charset="-78"/>
              </a:rPr>
              <a:t>نوشیدن بیش از حد الکل، نوشیدنی های کافئین دار یا مایعات دیگر نیز می توانند باعث بروز موقت بی اختیاری ادرار شوند. </a:t>
            </a:r>
          </a:p>
          <a:p>
            <a:pPr algn="just" rtl="1">
              <a:lnSpc>
                <a:spcPct val="150000"/>
              </a:lnSpc>
              <a:buFont typeface="Wingdings" panose="05000000000000000000" pitchFamily="2" charset="2"/>
              <a:buChar char="v"/>
            </a:pPr>
            <a:r>
              <a:rPr lang="fa-IR" sz="1600" b="1" dirty="0">
                <a:effectLst>
                  <a:outerShdw blurRad="31750" dist="25400" dir="5400000" algn="tl" rotWithShape="0">
                    <a:srgbClr val="000000">
                      <a:alpha val="25000"/>
                    </a:srgbClr>
                  </a:outerShdw>
                </a:effectLst>
                <a:latin typeface="+mj-lt"/>
                <a:ea typeface="+mj-ea"/>
                <a:cs typeface="B Nazanin" pitchFamily="2" charset="-78"/>
              </a:rPr>
              <a:t>اگر عفونت سبب بروز بی اختیاری ادرار شده باشد، احتماًلا پس از درمان و برطرف شدن عفونت، مشکل بی اختیاری نیز برطرف خواهد شد.</a:t>
            </a:r>
          </a:p>
          <a:p>
            <a:pPr algn="just" rtl="1">
              <a:lnSpc>
                <a:spcPct val="150000"/>
              </a:lnSpc>
            </a:pPr>
            <a:endParaRPr lang="fa-IR" sz="1200" b="1" dirty="0">
              <a:effectLst>
                <a:outerShdw blurRad="31750" dist="25400" dir="5400000" algn="tl" rotWithShape="0">
                  <a:srgbClr val="000000">
                    <a:alpha val="25000"/>
                  </a:srgbClr>
                </a:outerShdw>
              </a:effectLst>
              <a:latin typeface="+mj-lt"/>
              <a:ea typeface="+mj-ea"/>
              <a:cs typeface="B Nazanin" pitchFamily="2" charset="-78"/>
            </a:endParaRPr>
          </a:p>
        </p:txBody>
      </p:sp>
      <p:sp>
        <p:nvSpPr>
          <p:cNvPr id="7" name="Rectangle 6"/>
          <p:cNvSpPr/>
          <p:nvPr/>
        </p:nvSpPr>
        <p:spPr>
          <a:xfrm>
            <a:off x="794951" y="2808414"/>
            <a:ext cx="4572000" cy="369332"/>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3" name="Picture 2">
            <a:extLst>
              <a:ext uri="{FF2B5EF4-FFF2-40B4-BE49-F238E27FC236}">
                <a16:creationId xmlns:a16="http://schemas.microsoft.com/office/drawing/2014/main" id="{1BB86BC2-3B28-4350-8DE2-C5BEC8D7F6CA}"/>
              </a:ext>
            </a:extLst>
          </p:cNvPr>
          <p:cNvPicPr>
            <a:picLocks noChangeAspect="1"/>
          </p:cNvPicPr>
          <p:nvPr/>
        </p:nvPicPr>
        <p:blipFill>
          <a:blip r:embed="rId2"/>
          <a:stretch>
            <a:fillRect/>
          </a:stretch>
        </p:blipFill>
        <p:spPr>
          <a:xfrm>
            <a:off x="2252147" y="1737494"/>
            <a:ext cx="2431064" cy="2377305"/>
          </a:xfrm>
          <a:prstGeom prst="rect">
            <a:avLst/>
          </a:prstGeom>
        </p:spPr>
      </p:pic>
    </p:spTree>
    <p:extLst>
      <p:ext uri="{BB962C8B-B14F-4D97-AF65-F5344CB8AC3E}">
        <p14:creationId xmlns:p14="http://schemas.microsoft.com/office/powerpoint/2010/main" val="3937314570"/>
      </p:ext>
    </p:extLst>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1A7B6C-62A3-40C3-B720-FC03727EE02F}"/>
              </a:ext>
            </a:extLst>
          </p:cNvPr>
          <p:cNvPicPr>
            <a:picLocks noGrp="1" noChangeAspect="1"/>
          </p:cNvPicPr>
          <p:nvPr>
            <p:ph idx="1"/>
          </p:nvPr>
        </p:nvPicPr>
        <p:blipFill>
          <a:blip r:embed="rId2"/>
          <a:stretch>
            <a:fillRect/>
          </a:stretch>
        </p:blipFill>
        <p:spPr>
          <a:xfrm>
            <a:off x="3319462" y="1538287"/>
            <a:ext cx="5553075" cy="3781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913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632" y="1125323"/>
            <a:ext cx="11318790" cy="5349617"/>
          </a:xfrm>
        </p:spPr>
        <p:txBody>
          <a:bodyPr>
            <a:normAutofit/>
          </a:bodyPr>
          <a:lstStyle/>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عضلات کف لگن نقش مهمی در کنترل ادرار و مدفوع دارند.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این عضلات در مرکز و عمق بدن بین استخوان های لگن قرار گرفته اند.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توانبخشی عضلات کف لگن یک روش سودمند و بدون عوارض جانبی در کنترل بی اختیاری ادرار است.</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sp>
        <p:nvSpPr>
          <p:cNvPr id="6" name="Title 5"/>
          <p:cNvSpPr>
            <a:spLocks noGrp="1"/>
          </p:cNvSpPr>
          <p:nvPr>
            <p:ph type="title"/>
          </p:nvPr>
        </p:nvSpPr>
        <p:spPr>
          <a:xfrm>
            <a:off x="4137455" y="96350"/>
            <a:ext cx="4376351" cy="1033249"/>
          </a:xfrm>
        </p:spPr>
        <p:txBody>
          <a:bodyPr>
            <a:noAutofit/>
          </a:bodyPr>
          <a:lstStyle/>
          <a:p>
            <a:pPr algn="ctr"/>
            <a:br>
              <a:rPr lang="fa-IR"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br>
            <a:r>
              <a:rPr lang="fa-IR"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تـوانبخـشی : </a:t>
            </a:r>
            <a:br>
              <a:rPr lang="fa-IR"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br>
            <a:endParaRPr lang="fa-IR"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endParaRPr>
          </a:p>
        </p:txBody>
      </p:sp>
      <p:pic>
        <p:nvPicPr>
          <p:cNvPr id="7" name="Picture 3" descr="C:\Users\KPS\Desktop\Picture.jpg">
            <a:extLst>
              <a:ext uri="{FF2B5EF4-FFF2-40B4-BE49-F238E27FC236}">
                <a16:creationId xmlns:a16="http://schemas.microsoft.com/office/drawing/2014/main" id="{0F7A5256-80D6-48E8-BCE5-79836E567757}"/>
              </a:ext>
            </a:extLst>
          </p:cNvPr>
          <p:cNvPicPr>
            <a:picLocks noChangeAspect="1" noChangeArrowheads="1"/>
          </p:cNvPicPr>
          <p:nvPr/>
        </p:nvPicPr>
        <p:blipFill>
          <a:blip r:embed="rId2"/>
          <a:srcRect/>
          <a:stretch>
            <a:fillRect/>
          </a:stretch>
        </p:blipFill>
        <p:spPr bwMode="auto">
          <a:xfrm>
            <a:off x="3505063" y="3429000"/>
            <a:ext cx="4757781" cy="290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4499449"/>
      </p:ext>
    </p:extLst>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703" y="1186249"/>
            <a:ext cx="11207577" cy="4907047"/>
          </a:xfrm>
        </p:spPr>
        <p:txBody>
          <a:bodyPr>
            <a:normAutofit/>
          </a:bodyPr>
          <a:lstStyle/>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استفاده از ورزش های تقویت کننده عضلات کف لگن یکی از مهم ترین و در دسترس ترین اجزای درمان است.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این تمرینات که تمرینات ِکگل نام دارد، نوعی روش توانبخشی است که برای سفت کردن و افزایش حجم عضلات کف لگن که  به مرور ضعیف شده اند، به کار می روند.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تمرینات کف لگن علاوه بر افزایش قدرت عضلات، نشاط آور و متنوع هستند و به افزایش عزت نفس و تسلط بر دفع ادرار و مدفوع کمک می کنند. </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sp>
        <p:nvSpPr>
          <p:cNvPr id="6" name="Title 5"/>
          <p:cNvSpPr>
            <a:spLocks noGrp="1"/>
          </p:cNvSpPr>
          <p:nvPr>
            <p:ph type="title"/>
          </p:nvPr>
        </p:nvSpPr>
        <p:spPr>
          <a:xfrm>
            <a:off x="4149811" y="266271"/>
            <a:ext cx="4141573" cy="712589"/>
          </a:xfrm>
        </p:spPr>
        <p:txBody>
          <a:bodyPr>
            <a:normAutofit/>
          </a:bodyPr>
          <a:lstStyle/>
          <a:p>
            <a:pPr algn="ctr"/>
            <a:r>
              <a:rPr lang="fa-IR"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تـوانبخـشی : </a:t>
            </a:r>
          </a:p>
        </p:txBody>
      </p:sp>
    </p:spTree>
    <p:extLst>
      <p:ext uri="{BB962C8B-B14F-4D97-AF65-F5344CB8AC3E}">
        <p14:creationId xmlns:p14="http://schemas.microsoft.com/office/powerpoint/2010/main" val="2646360156"/>
      </p:ext>
    </p:extLst>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985" y="620689"/>
            <a:ext cx="11219934" cy="5755397"/>
          </a:xfrm>
        </p:spPr>
        <p:txBody>
          <a:bodyPr>
            <a:normAutofit/>
          </a:bodyPr>
          <a:lstStyle/>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برای انجام تمرین های عضلات کف لگن باید عضله های بالابرنده مقعد را بالا برد.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این حرکت به طور طبیعی برای کنترل ادرار یا دفع انجام می شود.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باید این تمرینات را زیر نظر متخصص فیزیوتراپی دوره دیده یاد بگیرید و انجام دهید. </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ورزش کگل، به ویژه برای افراد مبتلا به بی اختیاری استرسی موثر است اما به درمان بی اختیاری اضطراری نیز کمک می کند.</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3" name="Picture 2">
            <a:extLst>
              <a:ext uri="{FF2B5EF4-FFF2-40B4-BE49-F238E27FC236}">
                <a16:creationId xmlns:a16="http://schemas.microsoft.com/office/drawing/2014/main" id="{FAF257D8-BC2F-42F6-A917-3E751F3330B6}"/>
              </a:ext>
            </a:extLst>
          </p:cNvPr>
          <p:cNvPicPr>
            <a:picLocks noChangeAspect="1"/>
          </p:cNvPicPr>
          <p:nvPr/>
        </p:nvPicPr>
        <p:blipFill>
          <a:blip r:embed="rId2"/>
          <a:stretch>
            <a:fillRect/>
          </a:stretch>
        </p:blipFill>
        <p:spPr>
          <a:xfrm>
            <a:off x="2655158" y="3579836"/>
            <a:ext cx="3619500" cy="2657475"/>
          </a:xfrm>
          <a:prstGeom prst="rect">
            <a:avLst/>
          </a:prstGeom>
        </p:spPr>
      </p:pic>
    </p:spTree>
    <p:extLst>
      <p:ext uri="{BB962C8B-B14F-4D97-AF65-F5344CB8AC3E}">
        <p14:creationId xmlns:p14="http://schemas.microsoft.com/office/powerpoint/2010/main" val="2225533035"/>
      </p:ext>
    </p:extLst>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481" y="1261294"/>
            <a:ext cx="10748319" cy="4842944"/>
          </a:xfrm>
        </p:spPr>
        <p:txBody>
          <a:bodyPr>
            <a:normAutofit fontScale="85000" lnSpcReduction="10000"/>
          </a:bodyPr>
          <a:lstStyle/>
          <a:p>
            <a:pPr algn="just" rtl="1">
              <a:lnSpc>
                <a:spcPct val="10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تمرینات باید تنها پس از تایید یک فیزیوتراپیست آموزش دیده در زمینه بی اختیاری انجام شوند.</a:t>
            </a:r>
          </a:p>
          <a:p>
            <a:pPr algn="just" rtl="1">
              <a:lnSpc>
                <a:spcPct val="10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به علت شیوع پوکی استخوان در افراد سالمند باید تمرینات در محلی ایمن دور از خطر زمین خوردن انجام شوند.</a:t>
            </a:r>
          </a:p>
          <a:p>
            <a:pPr algn="just" rtl="1">
              <a:lnSpc>
                <a:spcPct val="10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تمرینات باید روی تشک سفت یا فرش کم پرز انجام شوند. </a:t>
            </a:r>
          </a:p>
          <a:p>
            <a:pPr algn="just" rtl="1">
              <a:lnSpc>
                <a:spcPct val="10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برای جلوگیری از زمین خوردن، پوشیدن کفش هایی که پا را محکم در بر می گیرند، ضروری است.</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همه افراد به انجام تمام تمرینات نیاز ندارند و تمرینات باید بر اساس نیازها و توانایی هر بیمار انتخاب شوند.</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 نکته مهم این است که فرد یاد بگیرد چگونه انقباضات عضلات کف لگن را درک نماید. </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برای این منظور باید به فرد آموزش داد که عمل انقباض عضلات کف لگن مانند انقباض عضلات دهان در هنگام مکیدن یک آب نبات ترش است که سبب جمع شدن کلیه اجزای صورت می شود. </a:t>
            </a:r>
          </a:p>
          <a:p>
            <a:pPr marL="228600" marR="0" lvl="0" indent="-228600" algn="just" defTabSz="914400" rtl="1"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a-IR" sz="2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Calibri Light" panose="020F0302020204030204"/>
                <a:ea typeface="+mn-ea"/>
                <a:cs typeface="B Nazanin" pitchFamily="2" charset="-78"/>
              </a:rPr>
              <a:t>لذا بیمار باید عضلات ناحیه اطراف محل خروج ادرار را به صورتی منقبض نماید که سبب جمع شدن آنها به سمت بالا (شکم) شود.</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sp>
        <p:nvSpPr>
          <p:cNvPr id="6" name="Title 5"/>
          <p:cNvSpPr>
            <a:spLocks noGrp="1"/>
          </p:cNvSpPr>
          <p:nvPr>
            <p:ph type="title"/>
          </p:nvPr>
        </p:nvSpPr>
        <p:spPr>
          <a:xfrm>
            <a:off x="838200" y="365125"/>
            <a:ext cx="10515600" cy="896169"/>
          </a:xfrm>
        </p:spPr>
        <p:txBody>
          <a:bodyPr>
            <a:normAutofit/>
          </a:bodyPr>
          <a:lstStyle/>
          <a:p>
            <a:pPr algn="ctr"/>
            <a:r>
              <a:rPr lang="fa-IR"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برای انجام تمرینات کف لگن باید موارد زیر را در نظر داشت:</a:t>
            </a:r>
          </a:p>
        </p:txBody>
      </p:sp>
    </p:spTree>
    <p:extLst>
      <p:ext uri="{BB962C8B-B14F-4D97-AF65-F5344CB8AC3E}">
        <p14:creationId xmlns:p14="http://schemas.microsoft.com/office/powerpoint/2010/main" val="3160290289"/>
      </p:ext>
    </p:extLst>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551" y="372683"/>
            <a:ext cx="11033095" cy="5904656"/>
          </a:xfrm>
        </p:spPr>
        <p:txBody>
          <a:bodyPr>
            <a:normAutofit/>
          </a:bodyPr>
          <a:lstStyle/>
          <a:p>
            <a:pPr marL="0" indent="0" algn="ctr" rtl="1">
              <a:lnSpc>
                <a:spcPct val="15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rPr>
              <a:t> 1) حفظ انقباض عضلات کف لگن در حالت نشسته:</a:t>
            </a:r>
          </a:p>
        </p:txBody>
      </p:sp>
      <p:pic>
        <p:nvPicPr>
          <p:cNvPr id="6" name="Image 1983"/>
          <p:cNvPicPr/>
          <p:nvPr/>
        </p:nvPicPr>
        <p:blipFill>
          <a:blip r:embed="rId2" cstate="print"/>
          <a:stretch>
            <a:fillRect/>
          </a:stretch>
        </p:blipFill>
        <p:spPr>
          <a:xfrm>
            <a:off x="984422" y="1813967"/>
            <a:ext cx="2268071" cy="3237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8790AC52-6D9E-40B7-8347-2F3807D9524A}"/>
              </a:ext>
            </a:extLst>
          </p:cNvPr>
          <p:cNvSpPr txBox="1"/>
          <p:nvPr/>
        </p:nvSpPr>
        <p:spPr>
          <a:xfrm>
            <a:off x="6400799" y="1425130"/>
            <a:ext cx="5274847" cy="1200329"/>
          </a:xfrm>
          <a:prstGeom prst="rect">
            <a:avLst/>
          </a:prstGeom>
          <a:noFill/>
        </p:spPr>
        <p:txBody>
          <a:bodyPr wrap="square">
            <a:spAutoFit/>
          </a:bodyPr>
          <a:lstStyle/>
          <a:p>
            <a:pPr marL="285750" indent="-285750" algn="r" rtl="1">
              <a:buFont typeface="Arial" panose="020B0604020202020204" pitchFamily="34" charset="0"/>
              <a:buChar char="•"/>
            </a:pPr>
            <a:r>
              <a:rPr lang="fa-IR" sz="2400" b="1" dirty="0">
                <a:effectLst>
                  <a:outerShdw blurRad="31750" dist="25400" dir="5400000" algn="tl" rotWithShape="0">
                    <a:srgbClr val="000000">
                      <a:alpha val="25000"/>
                    </a:srgbClr>
                  </a:outerShdw>
                </a:effectLst>
                <a:latin typeface="+mj-lt"/>
                <a:ea typeface="+mj-ea"/>
                <a:cs typeface="B Nazanin" pitchFamily="2" charset="-78"/>
              </a:rPr>
              <a:t>در کل روز باید 60 انقباض داشته باشید.</a:t>
            </a:r>
          </a:p>
          <a:p>
            <a:pPr marL="285750" indent="-285750" algn="r" rtl="1">
              <a:buFont typeface="Arial" panose="020B0604020202020204" pitchFamily="34" charset="0"/>
              <a:buChar char="•"/>
            </a:pPr>
            <a:endParaRPr lang="fa-IR" sz="2400" b="1" dirty="0">
              <a:effectLst>
                <a:outerShdw blurRad="31750" dist="25400" dir="5400000" algn="tl" rotWithShape="0">
                  <a:srgbClr val="000000">
                    <a:alpha val="25000"/>
                  </a:srgbClr>
                </a:outerShdw>
              </a:effectLst>
              <a:latin typeface="+mj-lt"/>
              <a:ea typeface="+mj-ea"/>
              <a:cs typeface="B Nazanin" pitchFamily="2" charset="-78"/>
            </a:endParaRPr>
          </a:p>
          <a:p>
            <a:pPr marL="285750" indent="-285750" algn="r" rtl="1">
              <a:buFont typeface="Arial" panose="020B0604020202020204" pitchFamily="34" charset="0"/>
              <a:buChar char="•"/>
            </a:pPr>
            <a:r>
              <a:rPr lang="fa-IR" sz="2400" b="1" dirty="0">
                <a:effectLst>
                  <a:outerShdw blurRad="31750" dist="25400" dir="5400000" algn="tl" rotWithShape="0">
                    <a:srgbClr val="000000">
                      <a:alpha val="25000"/>
                    </a:srgbClr>
                  </a:outerShdw>
                </a:effectLst>
                <a:latin typeface="+mj-lt"/>
                <a:ea typeface="+mj-ea"/>
                <a:cs typeface="B Nazanin" pitchFamily="2" charset="-78"/>
              </a:rPr>
              <a:t>حدود ۳ روز در هفته</a:t>
            </a:r>
            <a:endParaRPr lang="en-US" sz="2400" dirty="0"/>
          </a:p>
        </p:txBody>
      </p:sp>
      <p:pic>
        <p:nvPicPr>
          <p:cNvPr id="9" name="Picture 2" descr="C:\Users\KPS\Desktop\Picture 007.jpg">
            <a:extLst>
              <a:ext uri="{FF2B5EF4-FFF2-40B4-BE49-F238E27FC236}">
                <a16:creationId xmlns:a16="http://schemas.microsoft.com/office/drawing/2014/main" id="{0AAD5BA6-0849-4425-9D3D-2768681223BE}"/>
              </a:ext>
            </a:extLst>
          </p:cNvPr>
          <p:cNvPicPr>
            <a:picLocks noChangeAspect="1" noChangeArrowheads="1"/>
          </p:cNvPicPr>
          <p:nvPr/>
        </p:nvPicPr>
        <p:blipFill>
          <a:blip r:embed="rId3"/>
          <a:srcRect/>
          <a:stretch>
            <a:fillRect/>
          </a:stretch>
        </p:blipFill>
        <p:spPr bwMode="auto">
          <a:xfrm>
            <a:off x="4665125" y="2219355"/>
            <a:ext cx="2477894" cy="3374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3617184"/>
      </p:ext>
    </p:extLst>
  </p:cSld>
  <p:clrMapOvr>
    <a:masterClrMapping/>
  </p:clrMapOvr>
  <p:transition spd="med">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627" y="699246"/>
            <a:ext cx="11306431" cy="5538065"/>
          </a:xfrm>
        </p:spPr>
        <p:txBody>
          <a:bodyPr>
            <a:normAutofit/>
          </a:bodyPr>
          <a:lstStyle/>
          <a:p>
            <a:pPr marL="0" indent="0" algn="ctr" rtl="1">
              <a:lnSpc>
                <a:spcPct val="15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rPr>
              <a:t> 2) حفظ انقباض عضالت کف لگن در حالت خوابیده به پشت:</a:t>
            </a:r>
            <a:r>
              <a:rPr lang="fa-IR" sz="2400" b="1" dirty="0">
                <a:effectLst>
                  <a:outerShdw blurRad="31750" dist="25400" dir="5400000" algn="tl" rotWithShape="0">
                    <a:srgbClr val="000000">
                      <a:alpha val="25000"/>
                    </a:srgbClr>
                  </a:outerShdw>
                </a:effectLst>
                <a:latin typeface="+mj-lt"/>
                <a:ea typeface="+mj-ea"/>
                <a:cs typeface="B Nazanin" pitchFamily="2" charset="-78"/>
              </a:rPr>
              <a:t> </a:t>
            </a:r>
          </a:p>
          <a:p>
            <a:pPr marL="0" indent="0" algn="just" rtl="1">
              <a:lnSpc>
                <a:spcPct val="150000"/>
              </a:lnSpc>
              <a:buNone/>
            </a:pPr>
            <a:r>
              <a:rPr lang="fa-IR" sz="2400" b="1" dirty="0">
                <a:effectLst>
                  <a:outerShdw blurRad="31750" dist="25400" dir="5400000" algn="tl" rotWithShape="0">
                    <a:srgbClr val="000000">
                      <a:alpha val="25000"/>
                    </a:srgbClr>
                  </a:outerShdw>
                </a:effectLst>
                <a:latin typeface="+mj-lt"/>
                <a:ea typeface="+mj-ea"/>
                <a:cs typeface="B Nazanin" pitchFamily="2" charset="-78"/>
              </a:rPr>
              <a:t>    به پشت بخوابید، زانو ها را در حالی که بهم چسبیده اند، خم کنید و کف پاها را روی زمین بگذارید. </a:t>
            </a: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pic>
        <p:nvPicPr>
          <p:cNvPr id="8" name="Picture 2" descr="C:\Users\KPS\Desktop\Picture 006.jpg">
            <a:extLst>
              <a:ext uri="{FF2B5EF4-FFF2-40B4-BE49-F238E27FC236}">
                <a16:creationId xmlns:a16="http://schemas.microsoft.com/office/drawing/2014/main" id="{CF10BAE4-8249-4137-947D-7C71F6E19004}"/>
              </a:ext>
            </a:extLst>
          </p:cNvPr>
          <p:cNvPicPr>
            <a:picLocks noChangeAspect="1" noChangeArrowheads="1"/>
          </p:cNvPicPr>
          <p:nvPr/>
        </p:nvPicPr>
        <p:blipFill>
          <a:blip r:embed="rId2"/>
          <a:srcRect/>
          <a:stretch>
            <a:fillRect/>
          </a:stretch>
        </p:blipFill>
        <p:spPr bwMode="auto">
          <a:xfrm>
            <a:off x="3663276" y="2565575"/>
            <a:ext cx="4793440" cy="315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121707"/>
      </p:ext>
    </p:extLst>
  </p:cSld>
  <p:clrMapOvr>
    <a:masterClrMapping/>
  </p:clrMapOvr>
  <p:transition spd="med">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055" y="963828"/>
            <a:ext cx="10985156" cy="5213136"/>
          </a:xfrm>
        </p:spPr>
        <p:txBody>
          <a:bodyPr>
            <a:normAutofit/>
          </a:bodyPr>
          <a:lstStyle/>
          <a:p>
            <a:pPr marL="0" indent="0" algn="ctr" rtl="1">
              <a:buNone/>
            </a:pPr>
            <a:r>
              <a:rPr lang="fa-IR" sz="2400" b="1" dirty="0">
                <a:solidFill>
                  <a:srgbClr val="FF0000"/>
                </a:solidFill>
                <a:cs typeface="B Nazanin" panose="00000400000000000000" pitchFamily="2" charset="-78"/>
              </a:rPr>
              <a:t>3-</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لات</a:t>
            </a:r>
            <a:r>
              <a:rPr lang="ar-SA" sz="2400" b="1" dirty="0">
                <a:solidFill>
                  <a:srgbClr val="FF0000"/>
                </a:solidFill>
                <a:cs typeface="B Nazanin" panose="00000400000000000000" pitchFamily="2" charset="-78"/>
              </a:rPr>
              <a:t> کف لگن در حالت به پهلو خوابیده</a:t>
            </a:r>
            <a:r>
              <a:rPr lang="fa-IR" sz="2400" b="1" dirty="0">
                <a:solidFill>
                  <a:srgbClr val="FF0000"/>
                </a:solidFill>
                <a:cs typeface="B Nazanin" panose="00000400000000000000" pitchFamily="2" charset="-78"/>
              </a:rPr>
              <a:t>:</a:t>
            </a:r>
          </a:p>
          <a:p>
            <a:pPr marL="0" indent="0" algn="ctr" rtl="1">
              <a:buNone/>
            </a:pPr>
            <a:endParaRPr lang="fa-IR" sz="2400" b="1" dirty="0">
              <a:solidFill>
                <a:srgbClr val="FF0000"/>
              </a:solidFill>
              <a:cs typeface="B Nazanin" panose="00000400000000000000" pitchFamily="2" charset="-78"/>
            </a:endParaRPr>
          </a:p>
          <a:p>
            <a:pPr marL="0" indent="0" algn="just" rtl="1">
              <a:buNone/>
            </a:pPr>
            <a:r>
              <a:rPr lang="ar-SA" sz="2400" b="1" dirty="0">
                <a:solidFill>
                  <a:srgbClr val="FF0000"/>
                </a:solidFill>
                <a:cs typeface="B Nazanin" panose="00000400000000000000" pitchFamily="2" charset="-78"/>
              </a:rPr>
              <a:t> </a:t>
            </a:r>
            <a:r>
              <a:rPr lang="ar-SA" sz="2400" b="1" dirty="0">
                <a:cs typeface="B Nazanin" panose="00000400000000000000" pitchFamily="2" charset="-78"/>
              </a:rPr>
              <a:t>به پهلوی راست و چپ دراز بکشید طوری که زانوهای شما خم باشند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سپس ع</a:t>
            </a:r>
            <a:r>
              <a:rPr lang="fa-IR" sz="2400" b="1" dirty="0">
                <a:cs typeface="B Nazanin" panose="00000400000000000000" pitchFamily="2" charset="-78"/>
              </a:rPr>
              <a:t>ضلات </a:t>
            </a:r>
            <a:r>
              <a:rPr lang="ar-SA" sz="2400" b="1" dirty="0">
                <a:cs typeface="B Nazanin" panose="00000400000000000000" pitchFamily="2" charset="-78"/>
              </a:rPr>
              <a:t>کف لگن را مانند تمرین شماره </a:t>
            </a:r>
            <a:r>
              <a:rPr lang="fa-IR" sz="2400" b="1" dirty="0">
                <a:cs typeface="B Nazanin" panose="00000400000000000000" pitchFamily="2" charset="-78"/>
              </a:rPr>
              <a:t>1</a:t>
            </a:r>
            <a:r>
              <a:rPr lang="ar-SA" sz="2400" b="1" dirty="0">
                <a:cs typeface="B Nazanin" panose="00000400000000000000" pitchFamily="2" charset="-78"/>
              </a:rPr>
              <a:t>منقبض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تعداد سری ها و تکرارها همانند تمرین شماره </a:t>
            </a:r>
            <a:r>
              <a:rPr lang="fa-IR" sz="2400" b="1" dirty="0">
                <a:cs typeface="B Nazanin" panose="00000400000000000000" pitchFamily="2" charset="-78"/>
              </a:rPr>
              <a:t>1</a:t>
            </a:r>
            <a:r>
              <a:rPr lang="ar-SA" sz="2400" b="1" dirty="0">
                <a:cs typeface="B Nazanin" panose="00000400000000000000" pitchFamily="2" charset="-78"/>
              </a:rPr>
              <a:t>می</a:t>
            </a:r>
            <a:r>
              <a:rPr lang="fa-IR" sz="2400" b="1" dirty="0">
                <a:cs typeface="B Nazanin" panose="00000400000000000000" pitchFamily="2" charset="-78"/>
              </a:rPr>
              <a:t> </a:t>
            </a:r>
            <a:r>
              <a:rPr lang="ar-SA" sz="2400" b="1" dirty="0">
                <a:cs typeface="B Nazanin" panose="00000400000000000000" pitchFamily="2" charset="-78"/>
              </a:rPr>
              <a:t>باشد</a:t>
            </a:r>
            <a:r>
              <a:rPr lang="fa-IR" sz="2400" b="1" dirty="0">
                <a:cs typeface="B Nazanin" panose="00000400000000000000" pitchFamily="2" charset="-78"/>
              </a:rPr>
              <a:t>.</a:t>
            </a:r>
            <a:r>
              <a:rPr lang="en-US" sz="2400" b="1" dirty="0">
                <a:cs typeface="B Nazanin" panose="00000400000000000000" pitchFamily="2" charset="-78"/>
              </a:rPr>
              <a:t> </a:t>
            </a:r>
            <a:endParaRPr lang="fa-IR" sz="2400" b="1" dirty="0">
              <a:cs typeface="B Nazanin" panose="00000400000000000000" pitchFamily="2" charset="-78"/>
            </a:endParaRPr>
          </a:p>
          <a:p>
            <a:pPr marL="0" indent="0" algn="just" rtl="1">
              <a:buNone/>
            </a:pPr>
            <a:endParaRPr lang="en-US" sz="2400" dirty="0">
              <a:cs typeface="B Nazanin" panose="00000400000000000000" pitchFamily="2" charset="-78"/>
            </a:endParaRPr>
          </a:p>
          <a:p>
            <a:pPr marL="0" indent="0" algn="ctr" rtl="1">
              <a:buNone/>
            </a:pPr>
            <a:r>
              <a:rPr lang="fa-IR" sz="2400" b="1" dirty="0">
                <a:solidFill>
                  <a:srgbClr val="FF0000"/>
                </a:solidFill>
                <a:cs typeface="B Nazanin" panose="00000400000000000000" pitchFamily="2" charset="-78"/>
              </a:rPr>
              <a:t>4-</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نشسته و خوابیده با زانوهای دور از هم</a:t>
            </a:r>
            <a:endParaRPr lang="fa-IR" sz="2400" b="1" dirty="0">
              <a:solidFill>
                <a:srgbClr val="FF0000"/>
              </a:solidFill>
              <a:cs typeface="B Nazanin" panose="00000400000000000000" pitchFamily="2" charset="-78"/>
            </a:endParaRPr>
          </a:p>
          <a:p>
            <a:pPr marL="0" indent="0" algn="ctr" rtl="1">
              <a:buNone/>
            </a:pPr>
            <a:endParaRPr lang="en-US" sz="2400" b="1" dirty="0">
              <a:solidFill>
                <a:srgbClr val="FF0000"/>
              </a:solidFill>
              <a:cs typeface="B Nazanin" panose="00000400000000000000" pitchFamily="2" charset="-78"/>
            </a:endParaRPr>
          </a:p>
          <a:p>
            <a:pPr algn="just" rtl="1"/>
            <a:r>
              <a:rPr lang="ar-SA" sz="2400" b="1" dirty="0">
                <a:cs typeface="B Nazanin" panose="00000400000000000000" pitchFamily="2" charset="-78"/>
              </a:rPr>
              <a:t>تمرین شماره </a:t>
            </a:r>
            <a:r>
              <a:rPr lang="fa-IR" sz="2400" b="1" dirty="0">
                <a:cs typeface="B Nazanin" panose="00000400000000000000" pitchFamily="2" charset="-78"/>
              </a:rPr>
              <a:t>1 </a:t>
            </a:r>
            <a:r>
              <a:rPr lang="ar-SA" sz="2400" b="1" dirty="0">
                <a:cs typeface="B Nazanin" panose="00000400000000000000" pitchFamily="2" charset="-78"/>
              </a:rPr>
              <a:t>را این بار با دور کردن زانوها از یکدیگر در دو حالت نشسته و خوابیده به پشت انجام دهی</a:t>
            </a:r>
            <a:r>
              <a:rPr lang="fa-IR" sz="2400" b="1" dirty="0">
                <a:cs typeface="B Nazanin" panose="00000400000000000000" pitchFamily="2" charset="-78"/>
              </a:rPr>
              <a:t>د</a:t>
            </a:r>
            <a:r>
              <a:rPr lang="en-US" sz="2400" b="1" dirty="0">
                <a:cs typeface="B Nazanin" panose="00000400000000000000" pitchFamily="2" charset="-78"/>
              </a:rPr>
              <a:t>.</a:t>
            </a:r>
            <a:r>
              <a:rPr lang="fa-IR" sz="2400" b="1" dirty="0">
                <a:cs typeface="B Nazanin" panose="00000400000000000000" pitchFamily="2" charset="-78"/>
              </a:rPr>
              <a:t> </a:t>
            </a:r>
            <a:r>
              <a:rPr lang="ar-SA" sz="2400" b="1" dirty="0">
                <a:cs typeface="B Nazanin" panose="00000400000000000000" pitchFamily="2" charset="-78"/>
              </a:rPr>
              <a:t>یعنی ابتدا زانوها را از هم فاصله دهید و سپس عض</a:t>
            </a:r>
            <a:r>
              <a:rPr lang="fa-IR" sz="2400" b="1" dirty="0">
                <a:cs typeface="B Nazanin" panose="00000400000000000000" pitchFamily="2" charset="-78"/>
              </a:rPr>
              <a:t>لات</a:t>
            </a:r>
            <a:r>
              <a:rPr lang="ar-SA" sz="2400" b="1" dirty="0">
                <a:cs typeface="B Nazanin" panose="00000400000000000000" pitchFamily="2" charset="-78"/>
              </a:rPr>
              <a:t> کف</a:t>
            </a:r>
            <a:r>
              <a:rPr lang="fa-IR" sz="2400" b="1" dirty="0">
                <a:cs typeface="B Nazanin" panose="00000400000000000000" pitchFamily="2" charset="-78"/>
              </a:rPr>
              <a:t> </a:t>
            </a:r>
            <a:r>
              <a:rPr lang="ar-SA" sz="2400" b="1" dirty="0">
                <a:cs typeface="B Nazanin" panose="00000400000000000000" pitchFamily="2" charset="-78"/>
              </a:rPr>
              <a:t>لگن را ۳ ثانیه منقبض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سپس به حالت اول برگشته و </a:t>
            </a:r>
            <a:r>
              <a:rPr lang="fa-IR" sz="2400" b="1" dirty="0">
                <a:cs typeface="B Nazanin" panose="00000400000000000000" pitchFamily="2" charset="-78"/>
              </a:rPr>
              <a:t>8 </a:t>
            </a:r>
            <a:r>
              <a:rPr lang="ar-SA" sz="2400" b="1" dirty="0">
                <a:cs typeface="B Nazanin" panose="00000400000000000000" pitchFamily="2" charset="-78"/>
              </a:rPr>
              <a:t>ثانیه استراحت کنید</a:t>
            </a:r>
            <a:r>
              <a:rPr lang="en-US" sz="2400" b="1" dirty="0">
                <a:cs typeface="B Nazanin" panose="00000400000000000000" pitchFamily="2" charset="-78"/>
              </a:rPr>
              <a:t>.</a:t>
            </a:r>
          </a:p>
          <a:p>
            <a:pPr marL="0" indent="0" algn="r" rtl="1">
              <a:buNone/>
            </a:pPr>
            <a:endParaRPr lang="en-US" sz="2400" dirty="0">
              <a:cs typeface="B Nazanin" panose="00000400000000000000" pitchFamily="2" charset="-78"/>
            </a:endParaRPr>
          </a:p>
          <a:p>
            <a:pPr algn="just" rtl="1">
              <a:lnSpc>
                <a:spcPct val="150000"/>
              </a:lnSpc>
            </a:pPr>
            <a:endParaRPr lang="fa-IR" sz="6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spTree>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1" y="466398"/>
            <a:ext cx="10221096" cy="1143000"/>
          </a:xfrm>
        </p:spPr>
        <p:txBody>
          <a:bodyPr>
            <a:normAutofit/>
          </a:bodyPr>
          <a:lstStyle/>
          <a:p>
            <a:pPr algn="ctr"/>
            <a:r>
              <a:rPr lang="fa-IR" sz="2400" b="1" dirty="0">
                <a:solidFill>
                  <a:srgbClr val="FF0000"/>
                </a:solidFill>
                <a:cs typeface="B Nazanin" panose="00000400000000000000" pitchFamily="2" charset="-78"/>
              </a:rPr>
              <a:t>5-حفظ انقباض عضلات کف لگن به همراه نزدیک و دور کردن زانوها در حالت به پهلوخوابیده</a:t>
            </a:r>
            <a:endParaRPr lang="en-US" sz="2400" b="1" dirty="0">
              <a:solidFill>
                <a:srgbClr val="FF0000"/>
              </a:solidFill>
              <a:cs typeface="B Nazanin" panose="00000400000000000000" pitchFamily="2" charset="-78"/>
            </a:endParaRPr>
          </a:p>
        </p:txBody>
      </p:sp>
      <p:pic>
        <p:nvPicPr>
          <p:cNvPr id="7" name="Image 2004"/>
          <p:cNvPicPr>
            <a:picLocks noGrp="1"/>
          </p:cNvPicPr>
          <p:nvPr>
            <p:ph idx="1"/>
          </p:nvPr>
        </p:nvPicPr>
        <p:blipFill>
          <a:blip r:embed="rId2" cstate="print"/>
          <a:stretch>
            <a:fillRect/>
          </a:stretch>
        </p:blipFill>
        <p:spPr>
          <a:xfrm>
            <a:off x="4466664" y="4410165"/>
            <a:ext cx="3258671" cy="1829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81914" y="1609398"/>
            <a:ext cx="11195221" cy="3016210"/>
          </a:xfrm>
          <a:prstGeom prst="rect">
            <a:avLst/>
          </a:prstGeom>
        </p:spPr>
        <p:txBody>
          <a:bodyPr wrap="square">
            <a:spAutoFit/>
          </a:bodyPr>
          <a:lstStyle/>
          <a:p>
            <a:pPr marL="342900" indent="-342900" algn="just" rtl="1">
              <a:buFont typeface="Arial" panose="020B0604020202020204" pitchFamily="34" charset="0"/>
              <a:buChar char="•"/>
              <a:defRPr/>
            </a:pPr>
            <a:r>
              <a:rPr lang="fa-IR" sz="2400" b="1" dirty="0">
                <a:solidFill>
                  <a:prstClr val="black"/>
                </a:solidFill>
                <a:latin typeface="Lucida Sans Unicode"/>
                <a:cs typeface="B Nazanin" panose="00000400000000000000" pitchFamily="2" charset="-78"/>
              </a:rPr>
              <a:t>به یک پهلوی خود دراز بکشید؛ مثال در یک سری تمرینات به پهلوی راست و در سری دیگر تمرینات به پهلوی چپ دراز بکشید. </a:t>
            </a:r>
          </a:p>
          <a:p>
            <a:pPr marL="342900" indent="-342900" algn="just" rtl="1">
              <a:buFont typeface="Arial" panose="020B0604020202020204" pitchFamily="34" charset="0"/>
              <a:buChar char="•"/>
              <a:defRPr/>
            </a:pPr>
            <a:r>
              <a:rPr lang="fa-IR" sz="2400" b="1" dirty="0">
                <a:solidFill>
                  <a:prstClr val="black"/>
                </a:solidFill>
                <a:latin typeface="Lucida Sans Unicode"/>
                <a:cs typeface="B Nazanin" panose="00000400000000000000" pitchFamily="2" charset="-78"/>
              </a:rPr>
              <a:t>در این حالت زانوهایتان را کمی خم کنید، سپس در حین حفظ انقباض عضلات کف لگن، زانوها را از هم فاصله دهید. این تمرین را برای هر طرف 5 بار انجام داده و بین هر عدد تمرین برای هر پا 8 ثانیه استراحت کنید. </a:t>
            </a:r>
          </a:p>
          <a:p>
            <a:pPr marL="342900" indent="-342900" algn="just" rtl="1">
              <a:buFont typeface="Arial" panose="020B0604020202020204" pitchFamily="34" charset="0"/>
              <a:buChar char="•"/>
              <a:defRPr/>
            </a:pPr>
            <a:r>
              <a:rPr lang="fa-IR" sz="2400" b="1" dirty="0">
                <a:solidFill>
                  <a:prstClr val="black"/>
                </a:solidFill>
                <a:latin typeface="Lucida Sans Unicode"/>
                <a:cs typeface="B Nazanin" panose="00000400000000000000" pitchFamily="2" charset="-78"/>
              </a:rPr>
              <a:t>پس از تمام</a:t>
            </a:r>
            <a:r>
              <a:rPr lang="en-US" sz="2400" b="1" dirty="0">
                <a:solidFill>
                  <a:prstClr val="black"/>
                </a:solidFill>
                <a:latin typeface="Lucida Sans Unicode"/>
                <a:cs typeface="B Nazanin" panose="00000400000000000000" pitchFamily="2" charset="-78"/>
              </a:rPr>
              <a:t> </a:t>
            </a:r>
            <a:r>
              <a:rPr lang="fa-IR" sz="2400" b="1" dirty="0">
                <a:solidFill>
                  <a:prstClr val="black"/>
                </a:solidFill>
                <a:latin typeface="Lucida Sans Unicode"/>
                <a:cs typeface="B Nazanin" panose="00000400000000000000" pitchFamily="2" charset="-78"/>
              </a:rPr>
              <a:t>شدن 10 تمرین (مجموع هر دو طرف) حدود 2 دقیقه استراحت کرده و سپس این سری تمرین را مجددا تکرار کنید. این</a:t>
            </a:r>
            <a:r>
              <a:rPr lang="ar-SA" sz="2400" b="1" dirty="0">
                <a:solidFill>
                  <a:prstClr val="black"/>
                </a:solidFill>
                <a:latin typeface="Lucida Sans Unicode"/>
                <a:cs typeface="B Nazanin" panose="00000400000000000000" pitchFamily="2" charset="-78"/>
              </a:rPr>
              <a:t> تمرین را</a:t>
            </a:r>
            <a:r>
              <a:rPr lang="fa-IR" sz="2400" b="1" dirty="0">
                <a:solidFill>
                  <a:prstClr val="black"/>
                </a:solidFill>
                <a:latin typeface="Lucida Sans Unicode"/>
                <a:cs typeface="B Nazanin" panose="00000400000000000000" pitchFamily="2" charset="-78"/>
              </a:rPr>
              <a:t> 2</a:t>
            </a:r>
            <a:r>
              <a:rPr lang="ar-SA" sz="2400" b="1" dirty="0">
                <a:solidFill>
                  <a:prstClr val="black"/>
                </a:solidFill>
                <a:latin typeface="Lucida Sans Unicode"/>
                <a:cs typeface="B Nazanin" panose="00000400000000000000" pitchFamily="2" charset="-78"/>
              </a:rPr>
              <a:t> بار دیگر در طول روز</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انجام دهید</a:t>
            </a:r>
            <a:r>
              <a:rPr lang="en-US" sz="2400" b="1" dirty="0">
                <a:solidFill>
                  <a:prstClr val="black"/>
                </a:solidFill>
                <a:latin typeface="Lucida Sans Unicode"/>
                <a:cs typeface="B Nazanin" panose="00000400000000000000" pitchFamily="2" charset="-78"/>
              </a:rPr>
              <a:t>.</a:t>
            </a:r>
          </a:p>
          <a:p>
            <a:pPr algn="r" rtl="1">
              <a:defRPr/>
            </a:pPr>
            <a:endParaRPr lang="fa-IR" sz="2200" dirty="0">
              <a:solidFill>
                <a:prstClr val="black"/>
              </a:solidFill>
              <a:latin typeface="Lucida Sans Unicode"/>
              <a:cs typeface="Arial" panose="020B0604020202020204" pitchFamily="34" charset="0"/>
            </a:endParaRPr>
          </a:p>
        </p:txBody>
      </p:sp>
    </p:spTree>
    <p:extLst>
      <p:ext uri="{BB962C8B-B14F-4D97-AF65-F5344CB8AC3E}">
        <p14:creationId xmlns:p14="http://schemas.microsoft.com/office/powerpoint/2010/main" val="867291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411" y="1285103"/>
            <a:ext cx="10997513" cy="4730981"/>
          </a:xfrm>
        </p:spPr>
        <p:txBody>
          <a:bodyPr/>
          <a:lstStyle/>
          <a:p>
            <a:pPr algn="just" rtl="1"/>
            <a:r>
              <a:rPr lang="ar-SA" sz="2400" b="1" dirty="0">
                <a:cs typeface="B Nazanin" panose="00000400000000000000" pitchFamily="2" charset="-78"/>
              </a:rPr>
              <a:t>نکته</a:t>
            </a:r>
            <a:r>
              <a:rPr lang="en-US" sz="2400" b="1" dirty="0">
                <a:cs typeface="B Nazanin" panose="00000400000000000000" pitchFamily="2" charset="-78"/>
              </a:rPr>
              <a:t>: </a:t>
            </a:r>
            <a:r>
              <a:rPr lang="fa-IR" sz="2400" b="1" dirty="0">
                <a:cs typeface="B Nazanin" panose="00000400000000000000" pitchFamily="2" charset="-78"/>
              </a:rPr>
              <a:t> </a:t>
            </a:r>
            <a:r>
              <a:rPr lang="ar-SA" sz="2400" b="1" dirty="0">
                <a:cs typeface="B Nazanin" panose="00000400000000000000" pitchFamily="2" charset="-78"/>
              </a:rPr>
              <a:t>حین انجام این تمرین برای جلوگیری از افتادن، حتما نزدیک یک تکیه</a:t>
            </a:r>
            <a:r>
              <a:rPr lang="fa-IR" sz="2400" b="1" dirty="0">
                <a:cs typeface="B Nazanin" panose="00000400000000000000" pitchFamily="2" charset="-78"/>
              </a:rPr>
              <a:t> </a:t>
            </a:r>
            <a:r>
              <a:rPr lang="ar-SA" sz="2400" b="1" dirty="0">
                <a:cs typeface="B Nazanin" panose="00000400000000000000" pitchFamily="2" charset="-78"/>
              </a:rPr>
              <a:t>گاه بایستید</a:t>
            </a:r>
            <a:r>
              <a:rPr lang="en-US" sz="2400" b="1" dirty="0">
                <a:cs typeface="B Nazanin" panose="00000400000000000000" pitchFamily="2" charset="-78"/>
              </a:rPr>
              <a:t>.</a:t>
            </a:r>
          </a:p>
          <a:p>
            <a:pPr algn="just" rtl="1"/>
            <a:r>
              <a:rPr lang="fa-IR" sz="2400" b="1" dirty="0">
                <a:cs typeface="B Nazanin" panose="00000400000000000000" pitchFamily="2" charset="-78"/>
              </a:rPr>
              <a:t>صاف بایستید و کف پاها را روی زمین بگذارید. سپس عضلات کف لگن را منقبض کنید و 5 ثانیه انقباض را نگه دارید. پس از آن 8 ثانیه استراحت کنید و این تمرین را 10 بار تکرار کنید. سپس دو دقیقه استراحت کرده و دوباره این سری را تکرار کنید و دو مرتبه دیگر در روز این تمرین را تکرار کنید</a:t>
            </a:r>
            <a:r>
              <a:rPr lang="fa-IR" sz="2200" dirty="0">
                <a:cs typeface="B Nazanin" panose="00000400000000000000" pitchFamily="2" charset="-78"/>
              </a:rPr>
              <a:t>.</a:t>
            </a:r>
          </a:p>
          <a:p>
            <a:pPr algn="r" rtl="1"/>
            <a:endParaRPr lang="en-US" dirty="0">
              <a:cs typeface="B Nazanin" panose="00000400000000000000" pitchFamily="2" charset="-78"/>
            </a:endParaRPr>
          </a:p>
          <a:p>
            <a:pPr algn="r" rtl="1"/>
            <a:endParaRPr lang="en-US" dirty="0">
              <a:cs typeface="B Nazanin" panose="00000400000000000000" pitchFamily="2" charset="-78"/>
            </a:endParaRPr>
          </a:p>
        </p:txBody>
      </p:sp>
      <p:sp>
        <p:nvSpPr>
          <p:cNvPr id="6" name="Title 5"/>
          <p:cNvSpPr>
            <a:spLocks noGrp="1"/>
          </p:cNvSpPr>
          <p:nvPr>
            <p:ph type="title"/>
          </p:nvPr>
        </p:nvSpPr>
        <p:spPr>
          <a:xfrm>
            <a:off x="1981200" y="274639"/>
            <a:ext cx="8282354" cy="1123339"/>
          </a:xfrm>
        </p:spPr>
        <p:txBody>
          <a:bodyPr>
            <a:normAutofit/>
          </a:bodyPr>
          <a:lstStyle/>
          <a:p>
            <a:pPr algn="ctr"/>
            <a:r>
              <a:rPr lang="fa-IR" sz="2400" b="1" dirty="0">
                <a:solidFill>
                  <a:srgbClr val="FF0000"/>
                </a:solidFill>
                <a:cs typeface="B Nazanin" panose="00000400000000000000" pitchFamily="2" charset="-78"/>
              </a:rPr>
              <a:t>6-حفظ انقباض عضلات کف لگن در حالت ایستاده</a:t>
            </a:r>
            <a:endParaRPr lang="en-US" sz="2400" b="1" dirty="0">
              <a:solidFill>
                <a:srgbClr val="FF0000"/>
              </a:solidFill>
              <a:cs typeface="B Nazanin" panose="00000400000000000000" pitchFamily="2" charset="-78"/>
            </a:endParaRPr>
          </a:p>
        </p:txBody>
      </p:sp>
      <p:pic>
        <p:nvPicPr>
          <p:cNvPr id="7" name="Image 2007"/>
          <p:cNvPicPr/>
          <p:nvPr/>
        </p:nvPicPr>
        <p:blipFill>
          <a:blip r:embed="rId2" cstate="print"/>
          <a:stretch>
            <a:fillRect/>
          </a:stretch>
        </p:blipFill>
        <p:spPr>
          <a:xfrm>
            <a:off x="2877670" y="2893743"/>
            <a:ext cx="1407459" cy="3292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7293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8541" y="413157"/>
            <a:ext cx="10253199" cy="1143000"/>
          </a:xfrm>
        </p:spPr>
        <p:txBody>
          <a:bodyPr>
            <a:normAutofit/>
          </a:bodyPr>
          <a:lstStyle/>
          <a:p>
            <a:pPr algn="ctr" rtl="1"/>
            <a:r>
              <a:rPr lang="fa-IR" sz="2400" b="1" dirty="0">
                <a:solidFill>
                  <a:srgbClr val="FF0000"/>
                </a:solidFill>
                <a:cs typeface="B Nazanin" panose="00000400000000000000" pitchFamily="2" charset="-78"/>
              </a:rPr>
              <a:t>7- </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خوابیده همراه با دور و نزدیک کردن زانوها</a:t>
            </a:r>
            <a:endParaRPr lang="en-US" sz="2400" b="1" dirty="0">
              <a:solidFill>
                <a:srgbClr val="FF0000"/>
              </a:solidFill>
              <a:cs typeface="B Nazanin" panose="00000400000000000000" pitchFamily="2" charset="-78"/>
            </a:endParaRPr>
          </a:p>
        </p:txBody>
      </p:sp>
      <p:sp>
        <p:nvSpPr>
          <p:cNvPr id="9" name="Content Placeholder 8"/>
          <p:cNvSpPr>
            <a:spLocks noGrp="1"/>
          </p:cNvSpPr>
          <p:nvPr>
            <p:ph idx="1"/>
          </p:nvPr>
        </p:nvSpPr>
        <p:spPr>
          <a:xfrm>
            <a:off x="642552" y="1804085"/>
            <a:ext cx="11108724" cy="4278671"/>
          </a:xfrm>
        </p:spPr>
        <p:txBody>
          <a:bodyPr/>
          <a:lstStyle/>
          <a:p>
            <a:pPr algn="just" rtl="1"/>
            <a:r>
              <a:rPr lang="fa-IR" sz="2400" b="1" dirty="0">
                <a:cs typeface="B Nazanin" panose="00000400000000000000" pitchFamily="2" charset="-78"/>
              </a:rPr>
              <a:t>در حالی که به پشت خوابیده اید و زانوها را خم کرده اید، با حفظ انقباض عضلات کف لگن، زانوها را از هم دور کنید، به طوری که این عمل تا 5ثانیه طول بکشد (آرام از هزار و یک تا هزار و پنج بشمارید.) سپس زانوها را به هم نزدیک کنید و 8 ثانیه استراحت کنید. مجددا این دوره را تا 10 بار تکرار کنید. پس از آن 2 دقیقه استراحت کرده و دوباره این سری تمرینات را انجام دهید. این تمرین را 2 بار دیگر در روز مثال ظهر و شب تکرار کنید.</a:t>
            </a:r>
          </a:p>
          <a:p>
            <a:pPr algn="just" rtl="1"/>
            <a:endParaRPr lang="en-US" dirty="0"/>
          </a:p>
        </p:txBody>
      </p:sp>
      <p:pic>
        <p:nvPicPr>
          <p:cNvPr id="12" name="Picture 11"/>
          <p:cNvPicPr>
            <a:picLocks noChangeAspect="1"/>
          </p:cNvPicPr>
          <p:nvPr/>
        </p:nvPicPr>
        <p:blipFill>
          <a:blip r:embed="rId2"/>
          <a:stretch>
            <a:fillRect/>
          </a:stretch>
        </p:blipFill>
        <p:spPr>
          <a:xfrm>
            <a:off x="3860166" y="4009749"/>
            <a:ext cx="3876040" cy="2073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62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178A-C717-4F29-9D22-7B8BBDEA837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2C370A0-13B0-47D6-B168-4EA969D8153A}"/>
              </a:ext>
            </a:extLst>
          </p:cNvPr>
          <p:cNvPicPr>
            <a:picLocks noGrp="1" noChangeAspect="1"/>
          </p:cNvPicPr>
          <p:nvPr>
            <p:ph idx="1"/>
          </p:nvPr>
        </p:nvPicPr>
        <p:blipFill>
          <a:blip r:embed="rId2"/>
          <a:stretch>
            <a:fillRect/>
          </a:stretch>
        </p:blipFill>
        <p:spPr>
          <a:xfrm>
            <a:off x="1075765" y="484347"/>
            <a:ext cx="3945354" cy="33491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Content Placeholder 5">
            <a:extLst>
              <a:ext uri="{FF2B5EF4-FFF2-40B4-BE49-F238E27FC236}">
                <a16:creationId xmlns:a16="http://schemas.microsoft.com/office/drawing/2014/main" id="{E7062214-9073-480F-A8BD-C6356D6A225D}"/>
              </a:ext>
            </a:extLst>
          </p:cNvPr>
          <p:cNvPicPr>
            <a:picLocks noChangeAspect="1"/>
          </p:cNvPicPr>
          <p:nvPr/>
        </p:nvPicPr>
        <p:blipFill>
          <a:blip r:embed="rId3"/>
          <a:stretch>
            <a:fillRect/>
          </a:stretch>
        </p:blipFill>
        <p:spPr>
          <a:xfrm>
            <a:off x="6556406" y="466250"/>
            <a:ext cx="4174346" cy="33853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5">
            <a:extLst>
              <a:ext uri="{FF2B5EF4-FFF2-40B4-BE49-F238E27FC236}">
                <a16:creationId xmlns:a16="http://schemas.microsoft.com/office/drawing/2014/main" id="{1F3AC8C6-79EA-4454-8BAD-E9E9AC8C3F3D}"/>
              </a:ext>
            </a:extLst>
          </p:cNvPr>
          <p:cNvPicPr>
            <a:picLocks noChangeAspect="1"/>
          </p:cNvPicPr>
          <p:nvPr/>
        </p:nvPicPr>
        <p:blipFill>
          <a:blip r:embed="rId4"/>
          <a:stretch>
            <a:fillRect/>
          </a:stretch>
        </p:blipFill>
        <p:spPr>
          <a:xfrm>
            <a:off x="3437930" y="4227629"/>
            <a:ext cx="5598494" cy="2379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4721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38" y="556054"/>
            <a:ext cx="10735962" cy="5620909"/>
          </a:xfrm>
        </p:spPr>
        <p:txBody>
          <a:bodyPr>
            <a:normAutofit/>
          </a:bodyPr>
          <a:lstStyle/>
          <a:p>
            <a:pPr marL="0" indent="0" algn="ctr" rtl="1">
              <a:buNone/>
            </a:pPr>
            <a:r>
              <a:rPr lang="fa-IR" sz="2400" b="1" dirty="0">
                <a:solidFill>
                  <a:srgbClr val="FF0000"/>
                </a:solidFill>
                <a:cs typeface="B Nazanin" panose="00000400000000000000" pitchFamily="2" charset="-78"/>
              </a:rPr>
              <a:t>8-</a:t>
            </a:r>
            <a:r>
              <a:rPr lang="en-US"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 </a:t>
            </a:r>
            <a:r>
              <a:rPr lang="ar-SA" sz="2400" b="1" dirty="0">
                <a:solidFill>
                  <a:srgbClr val="FF0000"/>
                </a:solidFill>
                <a:cs typeface="B Nazanin" panose="00000400000000000000" pitchFamily="2" charset="-78"/>
              </a:rPr>
              <a:t>ت کف لگن همراه با پل</a:t>
            </a:r>
            <a:r>
              <a:rPr lang="fa-IR"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زدن</a:t>
            </a:r>
            <a:endParaRPr lang="fa-IR" sz="2400" b="1" dirty="0">
              <a:solidFill>
                <a:srgbClr val="FF0000"/>
              </a:solidFill>
              <a:cs typeface="B Nazanin" panose="00000400000000000000" pitchFamily="2" charset="-78"/>
            </a:endParaRPr>
          </a:p>
          <a:p>
            <a:pPr algn="just" rtl="1"/>
            <a:r>
              <a:rPr lang="ar-SA" sz="2400" b="1" dirty="0">
                <a:cs typeface="B Nazanin" panose="00000400000000000000" pitchFamily="2" charset="-78"/>
              </a:rPr>
              <a:t>به پشت بخوابید، زانوها را خم کنید و کف پاها را روی زمین بگذارید</a:t>
            </a:r>
            <a:r>
              <a:rPr lang="fa-IR" sz="2400" b="1" dirty="0">
                <a:cs typeface="B Nazanin" panose="00000400000000000000" pitchFamily="2" charset="-78"/>
              </a:rPr>
              <a:t>. </a:t>
            </a:r>
            <a:r>
              <a:rPr lang="ar-SA" sz="2400" b="1" dirty="0">
                <a:cs typeface="B Nazanin" panose="00000400000000000000" pitchFamily="2" charset="-78"/>
              </a:rPr>
              <a:t>در حالیکه شانه</a:t>
            </a:r>
            <a:r>
              <a:rPr lang="fa-IR" sz="2400" b="1" dirty="0">
                <a:cs typeface="B Nazanin" panose="00000400000000000000" pitchFamily="2" charset="-78"/>
              </a:rPr>
              <a:t> </a:t>
            </a:r>
            <a:r>
              <a:rPr lang="ar-SA" sz="2400" b="1" dirty="0">
                <a:cs typeface="B Nazanin" panose="00000400000000000000" pitchFamily="2" charset="-78"/>
              </a:rPr>
              <a:t>ها روی زمین است، عضله کف لگن را منقبض کنید و به آرامی لگن را بلند کرده و پل بزنید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این وضعیت را </a:t>
            </a:r>
            <a:r>
              <a:rPr lang="fa-IR" sz="2400" b="1" dirty="0">
                <a:cs typeface="B Nazanin" panose="00000400000000000000" pitchFamily="2" charset="-78"/>
              </a:rPr>
              <a:t>5 </a:t>
            </a:r>
            <a:r>
              <a:rPr lang="ar-SA" sz="2400" b="1" dirty="0">
                <a:cs typeface="B Nazanin" panose="00000400000000000000" pitchFamily="2" charset="-78"/>
              </a:rPr>
              <a:t>ثانیه نگه داشته، سپس به</a:t>
            </a:r>
            <a:r>
              <a:rPr lang="fa-IR" sz="2400" b="1" dirty="0">
                <a:cs typeface="B Nazanin" panose="00000400000000000000" pitchFamily="2" charset="-78"/>
              </a:rPr>
              <a:t> </a:t>
            </a:r>
            <a:r>
              <a:rPr lang="ar-SA" sz="2400" b="1" dirty="0">
                <a:cs typeface="B Nazanin" panose="00000400000000000000" pitchFamily="2" charset="-78"/>
              </a:rPr>
              <a:t>آرامی به وضعیت شروع برگردید و </a:t>
            </a:r>
            <a:r>
              <a:rPr lang="fa-IR" sz="2400" b="1" dirty="0">
                <a:cs typeface="B Nazanin" panose="00000400000000000000" pitchFamily="2" charset="-78"/>
              </a:rPr>
              <a:t>9 </a:t>
            </a:r>
            <a:r>
              <a:rPr lang="ar-SA" sz="2400" b="1" dirty="0">
                <a:cs typeface="B Nazanin" panose="00000400000000000000" pitchFamily="2" charset="-78"/>
              </a:rPr>
              <a:t>ثانیه استراحت کنید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p>
          <a:p>
            <a:pPr algn="just" rtl="1"/>
            <a:r>
              <a:rPr lang="ar-SA" sz="2400" b="1" dirty="0">
                <a:cs typeface="B Nazanin" panose="00000400000000000000" pitchFamily="2" charset="-78"/>
              </a:rPr>
              <a:t>دوباره این تمرین را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پس از </a:t>
            </a:r>
            <a:r>
              <a:rPr lang="fa-IR" sz="2400" b="1" dirty="0">
                <a:cs typeface="B Nazanin" panose="00000400000000000000" pitchFamily="2" charset="-78"/>
              </a:rPr>
              <a:t>10</a:t>
            </a:r>
            <a:r>
              <a:rPr lang="ar-SA" sz="2400" b="1" dirty="0">
                <a:cs typeface="B Nazanin" panose="00000400000000000000" pitchFamily="2" charset="-78"/>
              </a:rPr>
              <a:t>تکرار، حدود </a:t>
            </a:r>
            <a:r>
              <a:rPr lang="fa-IR" sz="2400" b="1" dirty="0">
                <a:cs typeface="B Nazanin" panose="00000400000000000000" pitchFamily="2" charset="-78"/>
              </a:rPr>
              <a:t>2 </a:t>
            </a:r>
            <a:r>
              <a:rPr lang="ar-SA" sz="2400" b="1" dirty="0">
                <a:cs typeface="B Nazanin" panose="00000400000000000000" pitchFamily="2" charset="-78"/>
              </a:rPr>
              <a:t>دقیقه استراحت کرده و مجدا این تمرین را با </a:t>
            </a:r>
            <a:r>
              <a:rPr lang="fa-IR" sz="2400" b="1" dirty="0">
                <a:cs typeface="B Nazanin" panose="00000400000000000000" pitchFamily="2" charset="-78"/>
              </a:rPr>
              <a:t>5 </a:t>
            </a:r>
            <a:r>
              <a:rPr lang="ar-SA" sz="2400" b="1" dirty="0">
                <a:cs typeface="B Nazanin" panose="00000400000000000000" pitchFamily="2" charset="-78"/>
              </a:rPr>
              <a:t>ثانیه انقباض و </a:t>
            </a:r>
            <a:r>
              <a:rPr lang="fa-IR" sz="2400" b="1" dirty="0">
                <a:cs typeface="B Nazanin" panose="00000400000000000000" pitchFamily="2" charset="-78"/>
              </a:rPr>
              <a:t>9 </a:t>
            </a:r>
            <a:r>
              <a:rPr lang="ar-SA" sz="2400" b="1" dirty="0">
                <a:cs typeface="B Nazanin" panose="00000400000000000000" pitchFamily="2" charset="-78"/>
              </a:rPr>
              <a:t>ثانیه استراحت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تمرین را </a:t>
            </a:r>
            <a:r>
              <a:rPr lang="fa-IR" sz="2400" b="1" dirty="0">
                <a:cs typeface="B Nazanin" panose="00000400000000000000" pitchFamily="2" charset="-78"/>
              </a:rPr>
              <a:t>2 </a:t>
            </a:r>
            <a:r>
              <a:rPr lang="ar-SA" sz="2400" b="1" dirty="0">
                <a:cs typeface="B Nazanin" panose="00000400000000000000" pitchFamily="2" charset="-78"/>
              </a:rPr>
              <a:t>بار دیگردر روز، مثال ظهر و شب انجام دهید</a:t>
            </a:r>
            <a:r>
              <a:rPr lang="en-US" sz="2400" b="1" dirty="0">
                <a:cs typeface="B Nazanin" panose="00000400000000000000" pitchFamily="2" charset="-78"/>
              </a:rPr>
              <a:t>.</a:t>
            </a:r>
          </a:p>
          <a:p>
            <a:pPr algn="just" rtl="1"/>
            <a:endParaRPr lang="en-US" sz="2200" dirty="0">
              <a:solidFill>
                <a:srgbClr val="FF0000"/>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pPr rtl="1">
              <a:defRPr/>
            </a:pPr>
            <a:endParaRPr lang="fa-IR" sz="1000" dirty="0">
              <a:solidFill>
                <a:prstClr val="black"/>
              </a:solidFill>
              <a:latin typeface="Lucida Sans Unicode"/>
              <a:cs typeface="Arial" panose="020B0604020202020204" pitchFamily="34" charset="0"/>
            </a:endParaRPr>
          </a:p>
        </p:txBody>
      </p:sp>
      <p:pic>
        <p:nvPicPr>
          <p:cNvPr id="7" name="Image 2013"/>
          <p:cNvPicPr/>
          <p:nvPr/>
        </p:nvPicPr>
        <p:blipFill>
          <a:blip r:embed="rId2" cstate="print"/>
          <a:stretch>
            <a:fillRect/>
          </a:stretch>
        </p:blipFill>
        <p:spPr>
          <a:xfrm>
            <a:off x="6685185" y="3797835"/>
            <a:ext cx="3297015" cy="224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a:extLst>
              <a:ext uri="{FF2B5EF4-FFF2-40B4-BE49-F238E27FC236}">
                <a16:creationId xmlns:a16="http://schemas.microsoft.com/office/drawing/2014/main" id="{B1384ACE-3FF2-42B4-A4BD-63F7B9A0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803" y="3797835"/>
            <a:ext cx="3297016" cy="2249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187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0195" y="1153850"/>
            <a:ext cx="10935729" cy="5023113"/>
          </a:xfrm>
        </p:spPr>
        <p:txBody>
          <a:bodyPr>
            <a:normAutofit/>
          </a:bodyPr>
          <a:lstStyle/>
          <a:p>
            <a:pPr algn="just" rtl="1"/>
            <a:r>
              <a:rPr lang="ar-SA" sz="2400" b="1" dirty="0">
                <a:cs typeface="B Nazanin" panose="00000400000000000000" pitchFamily="2" charset="-78"/>
              </a:rPr>
              <a:t>روی شکم بخوابید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دستها را کنار بدن قرار دهید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 و تا ۳ ثانیه نگاه دارید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سپس </a:t>
            </a:r>
            <a:r>
              <a:rPr lang="fa-IR" sz="2400" b="1" dirty="0">
                <a:cs typeface="B Nazanin" panose="00000400000000000000" pitchFamily="2" charset="-78"/>
              </a:rPr>
              <a:t>8 </a:t>
            </a:r>
            <a:r>
              <a:rPr lang="ar-SA" sz="2400" b="1" dirty="0">
                <a:cs typeface="B Nazanin" panose="00000400000000000000" pitchFamily="2" charset="-78"/>
              </a:rPr>
              <a:t>ثانیه استراحت کرده و تمرین</a:t>
            </a:r>
            <a:r>
              <a:rPr lang="fa-IR" sz="2400" b="1" dirty="0">
                <a:cs typeface="B Nazanin" panose="00000400000000000000" pitchFamily="2" charset="-78"/>
              </a:rPr>
              <a:t> </a:t>
            </a:r>
            <a:r>
              <a:rPr lang="ar-SA" sz="2400" b="1" dirty="0">
                <a:cs typeface="B Nazanin" panose="00000400000000000000" pitchFamily="2" charset="-78"/>
              </a:rPr>
              <a:t>را دوباره تا </a:t>
            </a:r>
            <a:r>
              <a:rPr lang="fa-IR" sz="2400" b="1" dirty="0">
                <a:cs typeface="B Nazanin" panose="00000400000000000000" pitchFamily="2" charset="-78"/>
              </a:rPr>
              <a:t>10 </a:t>
            </a:r>
            <a:r>
              <a:rPr lang="ar-SA" sz="2400" b="1" dirty="0">
                <a:cs typeface="B Nazanin" panose="00000400000000000000" pitchFamily="2" charset="-78"/>
              </a:rPr>
              <a:t>بار تکرار کنی</a:t>
            </a:r>
            <a:r>
              <a:rPr lang="fa-IR" sz="2400" b="1" dirty="0">
                <a:cs typeface="B Nazanin" panose="00000400000000000000" pitchFamily="2" charset="-78"/>
              </a:rPr>
              <a:t>د. </a:t>
            </a:r>
            <a:r>
              <a:rPr lang="ar-SA" sz="2400" b="1" dirty="0">
                <a:cs typeface="B Nazanin" panose="00000400000000000000" pitchFamily="2" charset="-78"/>
              </a:rPr>
              <a:t>بعد از یک یا دو روز جهت پیشرفته</a:t>
            </a:r>
            <a:r>
              <a:rPr lang="fa-IR" sz="2400" b="1" dirty="0">
                <a:cs typeface="B Nazanin" panose="00000400000000000000" pitchFamily="2" charset="-78"/>
              </a:rPr>
              <a:t> </a:t>
            </a:r>
            <a:r>
              <a:rPr lang="ar-SA" sz="2400" b="1" dirty="0">
                <a:cs typeface="B Nazanin" panose="00000400000000000000" pitchFamily="2" charset="-78"/>
              </a:rPr>
              <a:t>تر کردن تمرین، پاها را با حفظ انقباض عض</a:t>
            </a:r>
            <a:r>
              <a:rPr lang="fa-IR" sz="2400" b="1" dirty="0">
                <a:cs typeface="B Nazanin" panose="00000400000000000000" pitchFamily="2" charset="-78"/>
              </a:rPr>
              <a:t>لا</a:t>
            </a:r>
            <a:r>
              <a:rPr lang="ar-SA" sz="2400" b="1" dirty="0">
                <a:cs typeface="B Nazanin" panose="00000400000000000000" pitchFamily="2" charset="-78"/>
              </a:rPr>
              <a:t>ت کف لگن از هم دور کنید</a:t>
            </a:r>
            <a:r>
              <a:rPr lang="fa-IR" sz="2400" b="1" dirty="0">
                <a:cs typeface="B Nazanin" panose="00000400000000000000" pitchFamily="2" charset="-78"/>
              </a:rPr>
              <a:t>.</a:t>
            </a:r>
            <a:r>
              <a:rPr lang="en-US" sz="2400" b="1" dirty="0">
                <a:cs typeface="B Nazanin" panose="00000400000000000000" pitchFamily="2" charset="-78"/>
              </a:rPr>
              <a:t> </a:t>
            </a:r>
            <a:endParaRPr lang="fa-IR" sz="2400" b="1" dirty="0">
              <a:cs typeface="B Nazanin" panose="00000400000000000000" pitchFamily="2" charset="-78"/>
            </a:endParaRPr>
          </a:p>
          <a:p>
            <a:pPr algn="just" rtl="1"/>
            <a:r>
              <a:rPr lang="ar-SA" sz="2400" b="1" dirty="0">
                <a:cs typeface="B Nazanin" panose="00000400000000000000" pitchFamily="2" charset="-78"/>
              </a:rPr>
              <a:t>این وضعیت را </a:t>
            </a:r>
            <a:r>
              <a:rPr lang="fa-IR" sz="2400" b="1" dirty="0">
                <a:cs typeface="B Nazanin" panose="00000400000000000000" pitchFamily="2" charset="-78"/>
              </a:rPr>
              <a:t>6 </a:t>
            </a:r>
            <a:r>
              <a:rPr lang="ar-SA" sz="2400" b="1" dirty="0">
                <a:cs typeface="B Nazanin" panose="00000400000000000000" pitchFamily="2" charset="-78"/>
              </a:rPr>
              <a:t>ثانیه نگه داشته، سپس به آرامی به وضعیت شروع برگردید و </a:t>
            </a:r>
            <a:r>
              <a:rPr lang="fa-IR" sz="2400" b="1" dirty="0">
                <a:cs typeface="B Nazanin" panose="00000400000000000000" pitchFamily="2" charset="-78"/>
              </a:rPr>
              <a:t>9 </a:t>
            </a:r>
            <a:r>
              <a:rPr lang="ar-SA" sz="2400" b="1" dirty="0">
                <a:cs typeface="B Nazanin" panose="00000400000000000000" pitchFamily="2" charset="-78"/>
              </a:rPr>
              <a:t>ثانیه استراحت کنی</a:t>
            </a:r>
            <a:r>
              <a:rPr lang="fa-IR" sz="2400" b="1" dirty="0">
                <a:cs typeface="B Nazanin" panose="00000400000000000000" pitchFamily="2" charset="-78"/>
              </a:rPr>
              <a:t>د.</a:t>
            </a:r>
            <a:r>
              <a:rPr lang="en-US" sz="2400" b="1" dirty="0">
                <a:cs typeface="B Nazanin" panose="00000400000000000000" pitchFamily="2" charset="-78"/>
              </a:rPr>
              <a:t> </a:t>
            </a:r>
            <a:r>
              <a:rPr lang="ar-SA" sz="2400" b="1" dirty="0">
                <a:cs typeface="B Nazanin" panose="00000400000000000000" pitchFamily="2" charset="-78"/>
              </a:rPr>
              <a:t>دوباره این تمرین را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پس از </a:t>
            </a:r>
            <a:r>
              <a:rPr lang="fa-IR" sz="2400" b="1" dirty="0">
                <a:cs typeface="B Nazanin" panose="00000400000000000000" pitchFamily="2" charset="-78"/>
              </a:rPr>
              <a:t>10</a:t>
            </a:r>
            <a:r>
              <a:rPr lang="ar-SA" sz="2400" b="1" dirty="0">
                <a:cs typeface="B Nazanin" panose="00000400000000000000" pitchFamily="2" charset="-78"/>
              </a:rPr>
              <a:t>تکرار، حدود </a:t>
            </a:r>
            <a:r>
              <a:rPr lang="fa-IR" sz="2400" b="1" dirty="0">
                <a:cs typeface="B Nazanin" panose="00000400000000000000" pitchFamily="2" charset="-78"/>
              </a:rPr>
              <a:t>2 </a:t>
            </a:r>
            <a:r>
              <a:rPr lang="ar-SA" sz="2400" b="1" dirty="0">
                <a:cs typeface="B Nazanin" panose="00000400000000000000" pitchFamily="2" charset="-78"/>
              </a:rPr>
              <a:t>دقیقه استراحت کرده و دوباره این تمرین را با </a:t>
            </a:r>
            <a:r>
              <a:rPr lang="fa-IR" sz="2400" b="1" dirty="0">
                <a:cs typeface="B Nazanin" panose="00000400000000000000" pitchFamily="2" charset="-78"/>
              </a:rPr>
              <a:t>5 ث</a:t>
            </a:r>
            <a:r>
              <a:rPr lang="ar-SA" sz="2400" b="1" dirty="0">
                <a:cs typeface="B Nazanin" panose="00000400000000000000" pitchFamily="2" charset="-78"/>
              </a:rPr>
              <a:t>انیه</a:t>
            </a:r>
            <a:r>
              <a:rPr lang="fa-IR" sz="2400" b="1" dirty="0">
                <a:cs typeface="B Nazanin" panose="00000400000000000000" pitchFamily="2" charset="-78"/>
              </a:rPr>
              <a:t> </a:t>
            </a:r>
            <a:r>
              <a:rPr lang="ar-SA" sz="2400" b="1" dirty="0">
                <a:cs typeface="B Nazanin" panose="00000400000000000000" pitchFamily="2" charset="-78"/>
              </a:rPr>
              <a:t>انقباض و </a:t>
            </a:r>
            <a:r>
              <a:rPr lang="fa-IR" sz="2400" b="1" dirty="0">
                <a:cs typeface="B Nazanin" panose="00000400000000000000" pitchFamily="2" charset="-78"/>
              </a:rPr>
              <a:t>9 </a:t>
            </a:r>
            <a:r>
              <a:rPr lang="ar-SA" sz="2400" b="1" dirty="0">
                <a:cs typeface="B Nazanin" panose="00000400000000000000" pitchFamily="2" charset="-78"/>
              </a:rPr>
              <a:t>ثانیه استراحت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تمرین را </a:t>
            </a:r>
            <a:r>
              <a:rPr lang="fa-IR" sz="2400" b="1" dirty="0">
                <a:cs typeface="B Nazanin" panose="00000400000000000000" pitchFamily="2" charset="-78"/>
              </a:rPr>
              <a:t>2 </a:t>
            </a:r>
            <a:r>
              <a:rPr lang="ar-SA" sz="2400" b="1" dirty="0">
                <a:cs typeface="B Nazanin" panose="00000400000000000000" pitchFamily="2" charset="-78"/>
              </a:rPr>
              <a:t>بار دیگر در روز مثال ظهر و شب انجام دهید</a:t>
            </a:r>
            <a:r>
              <a:rPr lang="en-US" sz="2400" b="1" dirty="0">
                <a:cs typeface="B Nazanin" panose="00000400000000000000" pitchFamily="2" charset="-78"/>
              </a:rPr>
              <a:t>.</a:t>
            </a:r>
          </a:p>
        </p:txBody>
      </p:sp>
      <p:sp>
        <p:nvSpPr>
          <p:cNvPr id="6" name="Title 5"/>
          <p:cNvSpPr>
            <a:spLocks noGrp="1"/>
          </p:cNvSpPr>
          <p:nvPr>
            <p:ph type="title"/>
          </p:nvPr>
        </p:nvSpPr>
        <p:spPr>
          <a:xfrm>
            <a:off x="1902456" y="284205"/>
            <a:ext cx="9451344" cy="729049"/>
          </a:xfrm>
        </p:spPr>
        <p:txBody>
          <a:bodyPr>
            <a:normAutofit fontScale="90000"/>
          </a:bodyPr>
          <a:lstStyle/>
          <a:p>
            <a:pPr algn="ctr"/>
            <a:r>
              <a:rPr lang="fa-IR" sz="2400" b="1" dirty="0">
                <a:solidFill>
                  <a:srgbClr val="FF0000"/>
                </a:solidFill>
                <a:cs typeface="B Nazanin" panose="00000400000000000000" pitchFamily="2" charset="-78"/>
              </a:rPr>
              <a:t>9- </a:t>
            </a:r>
            <a:r>
              <a:rPr lang="ar-SA" sz="2400" b="1" dirty="0">
                <a:solidFill>
                  <a:srgbClr val="FF0000"/>
                </a:solidFill>
                <a:cs typeface="B Nazanin" panose="00000400000000000000" pitchFamily="2" charset="-78"/>
              </a:rPr>
              <a:t>حفظ انقباض </a:t>
            </a:r>
            <a:r>
              <a:rPr lang="fa-IR" sz="2400" b="1" dirty="0">
                <a:solidFill>
                  <a:srgbClr val="FF0000"/>
                </a:solidFill>
                <a:cs typeface="B Nazanin" panose="00000400000000000000" pitchFamily="2" charset="-78"/>
              </a:rPr>
              <a:t>ع</a:t>
            </a:r>
            <a:r>
              <a:rPr lang="ar-SA" sz="2400" b="1" dirty="0">
                <a:solidFill>
                  <a:srgbClr val="FF0000"/>
                </a:solidFill>
                <a:cs typeface="B Nazanin" panose="00000400000000000000" pitchFamily="2" charset="-78"/>
              </a:rPr>
              <a:t>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به شکم خوابیده همراه با حرکت</a:t>
            </a:r>
            <a:r>
              <a:rPr lang="fa-IR" sz="2400" b="1" dirty="0">
                <a:solidFill>
                  <a:srgbClr val="FF0000"/>
                </a:solidFill>
                <a:cs typeface="B Nazanin" panose="00000400000000000000" pitchFamily="2" charset="-78"/>
              </a:rPr>
              <a:t> پاها</a:t>
            </a:r>
            <a:r>
              <a:rPr lang="ar-SA" sz="2400" b="1" dirty="0">
                <a:solidFill>
                  <a:srgbClr val="FF0000"/>
                </a:solidFill>
                <a:cs typeface="B Nazanin" panose="00000400000000000000" pitchFamily="2" charset="-78"/>
              </a:rPr>
              <a:t> </a:t>
            </a:r>
            <a:br>
              <a:rPr lang="fa-IR" sz="2400" b="1" dirty="0">
                <a:solidFill>
                  <a:srgbClr val="FF0000"/>
                </a:solidFill>
                <a:cs typeface="B Nazanin" panose="00000400000000000000" pitchFamily="2" charset="-78"/>
              </a:rPr>
            </a:br>
            <a:endParaRPr lang="en-US" sz="2400" b="1" dirty="0">
              <a:cs typeface="B Nazanin" panose="00000400000000000000" pitchFamily="2" charset="-78"/>
            </a:endParaRPr>
          </a:p>
        </p:txBody>
      </p:sp>
      <p:pic>
        <p:nvPicPr>
          <p:cNvPr id="7" name="Image 2014"/>
          <p:cNvPicPr/>
          <p:nvPr/>
        </p:nvPicPr>
        <p:blipFill>
          <a:blip r:embed="rId2" cstate="print"/>
          <a:stretch>
            <a:fillRect/>
          </a:stretch>
        </p:blipFill>
        <p:spPr>
          <a:xfrm>
            <a:off x="4331822" y="4249271"/>
            <a:ext cx="3528356" cy="1454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393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481" y="988541"/>
            <a:ext cx="11232291" cy="5188422"/>
          </a:xfrm>
        </p:spPr>
        <p:txBody>
          <a:bodyPr>
            <a:normAutofit/>
          </a:bodyPr>
          <a:lstStyle/>
          <a:p>
            <a:pPr algn="just" rtl="1"/>
            <a:r>
              <a:rPr lang="ar-SA" sz="2200" b="1" dirty="0">
                <a:solidFill>
                  <a:srgbClr val="FF0000"/>
                </a:solidFill>
                <a:cs typeface="B Nazanin" panose="00000400000000000000" pitchFamily="2" charset="-78"/>
              </a:rPr>
              <a:t>نکته</a:t>
            </a:r>
            <a:r>
              <a:rPr lang="fa-IR" sz="2200" b="1" dirty="0">
                <a:solidFill>
                  <a:srgbClr val="FF0000"/>
                </a:solidFill>
                <a:cs typeface="B Nazanin" panose="00000400000000000000" pitchFamily="2" charset="-78"/>
              </a:rPr>
              <a:t>:</a:t>
            </a:r>
            <a:r>
              <a:rPr lang="en-US" sz="2200" dirty="0">
                <a:solidFill>
                  <a:srgbClr val="FF0000"/>
                </a:solidFill>
                <a:cs typeface="B Nazanin" panose="00000400000000000000" pitchFamily="2" charset="-78"/>
              </a:rPr>
              <a:t> </a:t>
            </a:r>
            <a:r>
              <a:rPr lang="ar-SA" sz="2400" b="1" dirty="0">
                <a:cs typeface="B Nazanin" panose="00000400000000000000" pitchFamily="2" charset="-78"/>
              </a:rPr>
              <a:t>حین</a:t>
            </a:r>
            <a:r>
              <a:rPr lang="fa-IR" sz="2400" b="1" dirty="0">
                <a:cs typeface="B Nazanin" panose="00000400000000000000" pitchFamily="2" charset="-78"/>
              </a:rPr>
              <a:t> </a:t>
            </a:r>
            <a:r>
              <a:rPr lang="ar-SA" sz="2400" b="1" dirty="0">
                <a:cs typeface="B Nazanin" panose="00000400000000000000" pitchFamily="2" charset="-78"/>
              </a:rPr>
              <a:t>انجام</a:t>
            </a:r>
            <a:r>
              <a:rPr lang="fa-IR" sz="2400" b="1" dirty="0">
                <a:cs typeface="B Nazanin" panose="00000400000000000000" pitchFamily="2" charset="-78"/>
              </a:rPr>
              <a:t> </a:t>
            </a:r>
            <a:r>
              <a:rPr lang="ar-SA" sz="2400" b="1" dirty="0">
                <a:cs typeface="B Nazanin" panose="00000400000000000000" pitchFamily="2" charset="-78"/>
              </a:rPr>
              <a:t>این</a:t>
            </a:r>
            <a:r>
              <a:rPr lang="fa-IR" sz="2400" b="1" dirty="0">
                <a:cs typeface="B Nazanin" panose="00000400000000000000" pitchFamily="2" charset="-78"/>
              </a:rPr>
              <a:t> </a:t>
            </a:r>
            <a:r>
              <a:rPr lang="ar-SA" sz="2400" b="1" dirty="0">
                <a:cs typeface="B Nazanin" panose="00000400000000000000" pitchFamily="2" charset="-78"/>
              </a:rPr>
              <a:t>تمرین</a:t>
            </a:r>
            <a:r>
              <a:rPr lang="fa-IR" sz="2400" b="1" dirty="0">
                <a:cs typeface="B Nazanin" panose="00000400000000000000" pitchFamily="2" charset="-78"/>
              </a:rPr>
              <a:t> </a:t>
            </a:r>
            <a:r>
              <a:rPr lang="ar-SA" sz="2400" b="1" dirty="0">
                <a:cs typeface="B Nazanin" panose="00000400000000000000" pitchFamily="2" charset="-78"/>
              </a:rPr>
              <a:t>برای</a:t>
            </a:r>
            <a:r>
              <a:rPr lang="fa-IR" sz="2400" b="1" dirty="0">
                <a:cs typeface="B Nazanin" panose="00000400000000000000" pitchFamily="2" charset="-78"/>
              </a:rPr>
              <a:t> </a:t>
            </a:r>
            <a:r>
              <a:rPr lang="ar-SA" sz="2400" b="1" dirty="0">
                <a:cs typeface="B Nazanin" panose="00000400000000000000" pitchFamily="2" charset="-78"/>
              </a:rPr>
              <a:t>جلوگیری</a:t>
            </a:r>
            <a:r>
              <a:rPr lang="fa-IR" sz="2400" b="1" dirty="0">
                <a:cs typeface="B Nazanin" panose="00000400000000000000" pitchFamily="2" charset="-78"/>
              </a:rPr>
              <a:t> </a:t>
            </a:r>
            <a:r>
              <a:rPr lang="ar-SA" sz="2400" b="1" dirty="0">
                <a:cs typeface="B Nazanin" panose="00000400000000000000" pitchFamily="2" charset="-78"/>
              </a:rPr>
              <a:t>از افتادن،</a:t>
            </a:r>
            <a:r>
              <a:rPr lang="fa-IR" sz="2400" b="1" dirty="0">
                <a:cs typeface="B Nazanin" panose="00000400000000000000" pitchFamily="2" charset="-78"/>
              </a:rPr>
              <a:t> </a:t>
            </a:r>
            <a:r>
              <a:rPr lang="ar-SA" sz="2400" b="1" dirty="0">
                <a:cs typeface="B Nazanin" panose="00000400000000000000" pitchFamily="2" charset="-78"/>
              </a:rPr>
              <a:t>حتما</a:t>
            </a:r>
            <a:r>
              <a:rPr lang="fa-IR" sz="2400" b="1" dirty="0">
                <a:cs typeface="B Nazanin" panose="00000400000000000000" pitchFamily="2" charset="-78"/>
              </a:rPr>
              <a:t> </a:t>
            </a:r>
            <a:r>
              <a:rPr lang="ar-SA" sz="2400" b="1" dirty="0">
                <a:cs typeface="B Nazanin" panose="00000400000000000000" pitchFamily="2" charset="-78"/>
              </a:rPr>
              <a:t>نزدیک</a:t>
            </a:r>
            <a:r>
              <a:rPr lang="fa-IR" sz="2400" b="1" dirty="0">
                <a:cs typeface="B Nazanin" panose="00000400000000000000" pitchFamily="2" charset="-78"/>
              </a:rPr>
              <a:t> </a:t>
            </a:r>
            <a:r>
              <a:rPr lang="ar-SA" sz="2400" b="1" dirty="0">
                <a:cs typeface="B Nazanin" panose="00000400000000000000" pitchFamily="2" charset="-78"/>
              </a:rPr>
              <a:t>یک</a:t>
            </a:r>
            <a:r>
              <a:rPr lang="fa-IR" sz="2400" b="1" dirty="0">
                <a:cs typeface="B Nazanin" panose="00000400000000000000" pitchFamily="2" charset="-78"/>
              </a:rPr>
              <a:t> ت</a:t>
            </a:r>
            <a:r>
              <a:rPr lang="ar-SA" sz="2400" b="1" dirty="0">
                <a:cs typeface="B Nazanin" panose="00000400000000000000" pitchFamily="2" charset="-78"/>
              </a:rPr>
              <a:t>کیه</a:t>
            </a:r>
            <a:r>
              <a:rPr lang="fa-IR" sz="2400" b="1" dirty="0">
                <a:cs typeface="B Nazanin" panose="00000400000000000000" pitchFamily="2" charset="-78"/>
              </a:rPr>
              <a:t> </a:t>
            </a:r>
            <a:r>
              <a:rPr lang="ar-SA" sz="2400" b="1" dirty="0">
                <a:cs typeface="B Nazanin" panose="00000400000000000000" pitchFamily="2" charset="-78"/>
              </a:rPr>
              <a:t>گاه بایستید</a:t>
            </a:r>
            <a:r>
              <a:rPr lang="en-US" sz="2400" b="1" dirty="0">
                <a:cs typeface="B Nazanin" panose="00000400000000000000" pitchFamily="2" charset="-78"/>
              </a:rPr>
              <a:t>.</a:t>
            </a:r>
          </a:p>
          <a:p>
            <a:pPr algn="just" rtl="1"/>
            <a:r>
              <a:rPr lang="ar-SA" sz="2400" b="1" dirty="0">
                <a:solidFill>
                  <a:srgbClr val="FF0000"/>
                </a:solidFill>
                <a:cs typeface="B Nazanin" panose="00000400000000000000" pitchFamily="2" charset="-78"/>
              </a:rPr>
              <a:t>اخطار</a:t>
            </a:r>
            <a:r>
              <a:rPr lang="fa-IR" sz="2400" b="1" dirty="0">
                <a:solidFill>
                  <a:srgbClr val="FF0000"/>
                </a:solidFill>
                <a:cs typeface="B Nazanin" panose="00000400000000000000" pitchFamily="2" charset="-78"/>
              </a:rPr>
              <a:t>:</a:t>
            </a:r>
            <a:r>
              <a:rPr lang="ar-SA" sz="2400" b="1" dirty="0">
                <a:solidFill>
                  <a:srgbClr val="FF0000"/>
                </a:solidFill>
                <a:cs typeface="B Nazanin" panose="00000400000000000000" pitchFamily="2" charset="-78"/>
              </a:rPr>
              <a:t> </a:t>
            </a:r>
            <a:r>
              <a:rPr lang="ar-SA" sz="2400" b="1" dirty="0">
                <a:cs typeface="B Nazanin" panose="00000400000000000000" pitchFamily="2" charset="-78"/>
              </a:rPr>
              <a:t>افرادی که مشکل تعادل دارند نباید این حرکت را بدون کمک و تنها انجام دهند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روی زمین بایستید و 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 و با حفظ انقباض عض</a:t>
            </a:r>
            <a:r>
              <a:rPr lang="fa-IR" sz="2400" b="1" dirty="0">
                <a:cs typeface="B Nazanin" panose="00000400000000000000" pitchFamily="2" charset="-78"/>
              </a:rPr>
              <a:t>لا</a:t>
            </a:r>
            <a:r>
              <a:rPr lang="ar-SA" sz="2400" b="1" dirty="0">
                <a:cs typeface="B Nazanin" panose="00000400000000000000" pitchFamily="2" charset="-78"/>
              </a:rPr>
              <a:t>ت کف لگن، یک پا را از پای دیگر دور و دورتر کنید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حدود </a:t>
            </a:r>
            <a:r>
              <a:rPr lang="fa-IR" sz="2400" b="1" dirty="0">
                <a:cs typeface="B Nazanin" panose="00000400000000000000" pitchFamily="2" charset="-78"/>
              </a:rPr>
              <a:t>7 </a:t>
            </a:r>
            <a:r>
              <a:rPr lang="ar-SA" sz="2400" b="1" dirty="0">
                <a:cs typeface="B Nazanin" panose="00000400000000000000" pitchFamily="2" charset="-78"/>
              </a:rPr>
              <a:t>ثانیه انقباض را حفظ کرده و سپس</a:t>
            </a:r>
            <a:r>
              <a:rPr lang="fa-IR" sz="2400" b="1" dirty="0">
                <a:cs typeface="B Nazanin" panose="00000400000000000000" pitchFamily="2" charset="-78"/>
              </a:rPr>
              <a:t> </a:t>
            </a:r>
            <a:r>
              <a:rPr lang="ar-SA" sz="2400" b="1" dirty="0">
                <a:cs typeface="B Nazanin" panose="00000400000000000000" pitchFamily="2" charset="-78"/>
              </a:rPr>
              <a:t>عض</a:t>
            </a:r>
            <a:r>
              <a:rPr lang="fa-IR" sz="2400" b="1" dirty="0">
                <a:cs typeface="B Nazanin" panose="00000400000000000000" pitchFamily="2" charset="-78"/>
              </a:rPr>
              <a:t>لا</a:t>
            </a:r>
            <a:r>
              <a:rPr lang="ar-SA" sz="2400" b="1" dirty="0">
                <a:cs typeface="B Nazanin" panose="00000400000000000000" pitchFamily="2" charset="-78"/>
              </a:rPr>
              <a:t>ت را شل کنید و پا را به پای دیگر نزدیک کنید</a:t>
            </a:r>
            <a:r>
              <a:rPr lang="fa-IR" sz="2400" b="1" dirty="0">
                <a:cs typeface="B Nazanin" panose="00000400000000000000" pitchFamily="2" charset="-78"/>
              </a:rPr>
              <a:t>10 </a:t>
            </a:r>
            <a:r>
              <a:rPr lang="ar-SA" sz="2400" b="1" dirty="0">
                <a:cs typeface="B Nazanin" panose="00000400000000000000" pitchFamily="2" charset="-78"/>
              </a:rPr>
              <a:t>ثانیه استراحت کنید و مجددا انقباض و حرکت با پای دیگر را تکرار کنید</a:t>
            </a:r>
            <a:r>
              <a:rPr lang="fa-IR" sz="2400" b="1" dirty="0">
                <a:cs typeface="B Nazanin" panose="00000400000000000000" pitchFamily="2" charset="-78"/>
              </a:rPr>
              <a:t>.10</a:t>
            </a:r>
            <a:r>
              <a:rPr lang="ar-SA" sz="2400" b="1" dirty="0">
                <a:cs typeface="B Nazanin" panose="00000400000000000000" pitchFamily="2" charset="-78"/>
              </a:rPr>
              <a:t>تکرار انجام دهید</a:t>
            </a:r>
            <a:r>
              <a:rPr lang="fa-IR" sz="2400" b="1" dirty="0">
                <a:cs typeface="B Nazanin" panose="00000400000000000000" pitchFamily="2" charset="-78"/>
              </a:rPr>
              <a:t> (5 </a:t>
            </a:r>
            <a:r>
              <a:rPr lang="ar-SA" sz="2400" b="1" dirty="0">
                <a:cs typeface="B Nazanin" panose="00000400000000000000" pitchFamily="2" charset="-78"/>
              </a:rPr>
              <a:t>بار برای هر پا</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حدود </a:t>
            </a:r>
            <a:r>
              <a:rPr lang="fa-IR" sz="2400" b="1" dirty="0">
                <a:cs typeface="B Nazanin" panose="00000400000000000000" pitchFamily="2" charset="-78"/>
              </a:rPr>
              <a:t>2 </a:t>
            </a:r>
            <a:r>
              <a:rPr lang="ar-SA" sz="2400" b="1" dirty="0">
                <a:cs typeface="B Nazanin" panose="00000400000000000000" pitchFamily="2" charset="-78"/>
              </a:rPr>
              <a:t>دقیقه استراحت کرده و سری تمرینات قبل را دوباره تکرارکنید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تمرین را </a:t>
            </a:r>
            <a:r>
              <a:rPr lang="fa-IR" sz="2400" b="1" dirty="0">
                <a:cs typeface="B Nazanin" panose="00000400000000000000" pitchFamily="2" charset="-78"/>
              </a:rPr>
              <a:t>2 </a:t>
            </a:r>
            <a:r>
              <a:rPr lang="ar-SA" sz="2400" b="1" dirty="0">
                <a:cs typeface="B Nazanin" panose="00000400000000000000" pitchFamily="2" charset="-78"/>
              </a:rPr>
              <a:t>بار دیگر در روز مثال ظهر و شب انجام دهید</a:t>
            </a:r>
            <a:r>
              <a:rPr lang="en-US" sz="2400" b="1" dirty="0">
                <a:cs typeface="B Nazanin" panose="00000400000000000000" pitchFamily="2" charset="-78"/>
              </a:rPr>
              <a:t>.</a:t>
            </a:r>
          </a:p>
          <a:p>
            <a:pPr algn="r" rtl="1"/>
            <a:endParaRPr lang="en-US" sz="2000" dirty="0">
              <a:cs typeface="B Nazanin" panose="00000400000000000000" pitchFamily="2" charset="-78"/>
            </a:endParaRPr>
          </a:p>
        </p:txBody>
      </p:sp>
      <p:sp>
        <p:nvSpPr>
          <p:cNvPr id="6" name="Title 5"/>
          <p:cNvSpPr>
            <a:spLocks noGrp="1"/>
          </p:cNvSpPr>
          <p:nvPr>
            <p:ph type="title"/>
          </p:nvPr>
        </p:nvSpPr>
        <p:spPr>
          <a:xfrm>
            <a:off x="1981200" y="297026"/>
            <a:ext cx="9215718" cy="691515"/>
          </a:xfrm>
        </p:spPr>
        <p:txBody>
          <a:bodyPr>
            <a:normAutofit fontScale="90000"/>
          </a:bodyPr>
          <a:lstStyle/>
          <a:p>
            <a:pPr algn="ctr" rtl="1"/>
            <a:r>
              <a:rPr lang="fa-IR" sz="2400" b="1" dirty="0">
                <a:solidFill>
                  <a:srgbClr val="FF0000"/>
                </a:solidFill>
                <a:cs typeface="B Nazanin" panose="00000400000000000000" pitchFamily="2" charset="-78"/>
              </a:rPr>
              <a:t>10-</a:t>
            </a:r>
            <a:r>
              <a:rPr lang="en-US"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ایستاده همزمان با باز کردن پاها</a:t>
            </a:r>
            <a:br>
              <a:rPr lang="en-US" sz="2400" b="1" dirty="0">
                <a:cs typeface="B Nazanin" panose="00000400000000000000" pitchFamily="2" charset="-78"/>
              </a:rPr>
            </a:br>
            <a:endParaRPr lang="en-US" sz="2400" b="1" dirty="0"/>
          </a:p>
        </p:txBody>
      </p:sp>
      <p:pic>
        <p:nvPicPr>
          <p:cNvPr id="7" name="Image 2015"/>
          <p:cNvPicPr/>
          <p:nvPr/>
        </p:nvPicPr>
        <p:blipFill>
          <a:blip r:embed="rId2" cstate="print"/>
          <a:stretch>
            <a:fillRect/>
          </a:stretch>
        </p:blipFill>
        <p:spPr>
          <a:xfrm>
            <a:off x="4423719" y="4246474"/>
            <a:ext cx="2866909" cy="1622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225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270" y="1235677"/>
            <a:ext cx="10859530" cy="3855308"/>
          </a:xfrm>
        </p:spPr>
        <p:txBody>
          <a:bodyPr>
            <a:normAutofit/>
          </a:bodyPr>
          <a:lstStyle/>
          <a:p>
            <a:pPr algn="just" rtl="1"/>
            <a:r>
              <a:rPr lang="ar-SA" sz="2400" b="1" dirty="0">
                <a:cs typeface="B Nazanin" panose="00000400000000000000" pitchFamily="2" charset="-78"/>
              </a:rPr>
              <a:t>همانطور که در تمرین شماره </a:t>
            </a:r>
            <a:r>
              <a:rPr lang="fa-IR" sz="2400" b="1" dirty="0">
                <a:cs typeface="B Nazanin" panose="00000400000000000000" pitchFamily="2" charset="-78"/>
              </a:rPr>
              <a:t>9 </a:t>
            </a:r>
            <a:r>
              <a:rPr lang="ar-SA" sz="2400" b="1" dirty="0">
                <a:cs typeface="B Nazanin" panose="00000400000000000000" pitchFamily="2" charset="-78"/>
              </a:rPr>
              <a:t>پل می</a:t>
            </a:r>
            <a:r>
              <a:rPr lang="fa-IR" sz="2400" b="1" dirty="0">
                <a:cs typeface="B Nazanin" panose="00000400000000000000" pitchFamily="2" charset="-78"/>
              </a:rPr>
              <a:t> </a:t>
            </a:r>
            <a:r>
              <a:rPr lang="ar-SA" sz="2400" b="1" dirty="0">
                <a:cs typeface="B Nazanin" panose="00000400000000000000" pitchFamily="2" charset="-78"/>
              </a:rPr>
              <a:t>زدید، به پشت بخوابید و کف پاها را با خم</a:t>
            </a:r>
            <a:r>
              <a:rPr lang="fa-IR" sz="2400" b="1" dirty="0">
                <a:cs typeface="B Nazanin" panose="00000400000000000000" pitchFamily="2" charset="-78"/>
              </a:rPr>
              <a:t> </a:t>
            </a:r>
            <a:r>
              <a:rPr lang="ar-SA" sz="2400" b="1" dirty="0">
                <a:cs typeface="B Nazanin" panose="00000400000000000000" pitchFamily="2" charset="-78"/>
              </a:rPr>
              <a:t>کردن زانوها روی زمین قرار دهید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عض</a:t>
            </a:r>
            <a:r>
              <a:rPr lang="fa-IR" sz="2400" b="1" dirty="0">
                <a:cs typeface="B Nazanin" panose="00000400000000000000" pitchFamily="2" charset="-78"/>
              </a:rPr>
              <a:t>لا</a:t>
            </a:r>
            <a:r>
              <a:rPr lang="ar-SA" sz="2400" b="1" dirty="0">
                <a:cs typeface="B Nazanin" panose="00000400000000000000" pitchFamily="2" charset="-78"/>
              </a:rPr>
              <a:t>ت ناحیه کف لگن را منقبض کنید و ناحیه کمر را از روی زمین بلند کنید و پل بزنید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ولی این بار یکی از پاها را از روی زمین بلند کنید و انقباض را نگه دارید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سپس به وضعیت شروع برگردید و عض</a:t>
            </a:r>
            <a:r>
              <a:rPr lang="fa-IR" sz="2400" b="1" dirty="0">
                <a:cs typeface="B Nazanin" panose="00000400000000000000" pitchFamily="2" charset="-78"/>
              </a:rPr>
              <a:t>لا</a:t>
            </a:r>
            <a:r>
              <a:rPr lang="ar-SA" sz="2400" b="1" dirty="0">
                <a:cs typeface="B Nazanin" panose="00000400000000000000" pitchFamily="2" charset="-78"/>
              </a:rPr>
              <a:t>ت را شل کنید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10</a:t>
            </a:r>
            <a:r>
              <a:rPr lang="ar-SA" sz="2400" b="1" dirty="0">
                <a:cs typeface="B Nazanin" panose="00000400000000000000" pitchFamily="2" charset="-78"/>
              </a:rPr>
              <a:t>ثانیه استراحت کنید و دوباره انقباض و حرکت را با پای دیگر تک</a:t>
            </a:r>
            <a:r>
              <a:rPr lang="fa-IR" sz="2400" b="1" dirty="0">
                <a:cs typeface="B Nazanin" panose="00000400000000000000" pitchFamily="2" charset="-78"/>
              </a:rPr>
              <a:t>ر</a:t>
            </a:r>
            <a:r>
              <a:rPr lang="ar-SA" sz="2400" b="1" dirty="0">
                <a:cs typeface="B Nazanin" panose="00000400000000000000" pitchFamily="2" charset="-78"/>
              </a:rPr>
              <a:t>ار کنید</a:t>
            </a:r>
            <a:r>
              <a:rPr lang="fa-IR" sz="2400" b="1" dirty="0">
                <a:cs typeface="B Nazanin" panose="00000400000000000000" pitchFamily="2" charset="-78"/>
              </a:rPr>
              <a:t>. </a:t>
            </a:r>
          </a:p>
          <a:p>
            <a:pPr algn="just" rtl="1"/>
            <a:r>
              <a:rPr lang="fa-IR" sz="2400" b="1" dirty="0">
                <a:cs typeface="B Nazanin" panose="00000400000000000000" pitchFamily="2" charset="-78"/>
              </a:rPr>
              <a:t>10 </a:t>
            </a:r>
            <a:r>
              <a:rPr lang="ar-SA" sz="2400" b="1" dirty="0">
                <a:cs typeface="B Nazanin" panose="00000400000000000000" pitchFamily="2" charset="-78"/>
              </a:rPr>
              <a:t>تکرار انجام دهید</a:t>
            </a:r>
            <a:r>
              <a:rPr lang="fa-IR" sz="2400" b="1" dirty="0">
                <a:cs typeface="B Nazanin" panose="00000400000000000000" pitchFamily="2" charset="-78"/>
              </a:rPr>
              <a:t> (5</a:t>
            </a:r>
            <a:r>
              <a:rPr lang="ar-SA" sz="2400" b="1" dirty="0">
                <a:cs typeface="B Nazanin" panose="00000400000000000000" pitchFamily="2" charset="-78"/>
              </a:rPr>
              <a:t> بار برای هر پا</a:t>
            </a:r>
            <a:r>
              <a:rPr lang="fa-IR" sz="2400" b="1" dirty="0">
                <a:cs typeface="B Nazanin" panose="00000400000000000000" pitchFamily="2" charset="-78"/>
              </a:rPr>
              <a:t>)</a:t>
            </a:r>
            <a:r>
              <a:rPr lang="en-US" sz="2400" b="1" dirty="0">
                <a:cs typeface="B Nazanin" panose="00000400000000000000" pitchFamily="2" charset="-78"/>
              </a:rPr>
              <a:t>.</a:t>
            </a:r>
            <a:r>
              <a:rPr lang="fa-IR" sz="2400" b="1" dirty="0">
                <a:cs typeface="B Nazanin" panose="00000400000000000000" pitchFamily="2" charset="-78"/>
              </a:rPr>
              <a:t> </a:t>
            </a:r>
            <a:r>
              <a:rPr lang="ar-SA" sz="2400" b="1" dirty="0">
                <a:cs typeface="B Nazanin" panose="00000400000000000000" pitchFamily="2" charset="-78"/>
              </a:rPr>
              <a:t>حدود </a:t>
            </a:r>
            <a:r>
              <a:rPr lang="fa-IR" sz="2400" b="1" dirty="0">
                <a:cs typeface="B Nazanin" panose="00000400000000000000" pitchFamily="2" charset="-78"/>
              </a:rPr>
              <a:t>2 </a:t>
            </a:r>
            <a:r>
              <a:rPr lang="ar-SA" sz="2400" b="1" dirty="0">
                <a:cs typeface="B Nazanin" panose="00000400000000000000" pitchFamily="2" charset="-78"/>
              </a:rPr>
              <a:t>دقیقه</a:t>
            </a:r>
            <a:r>
              <a:rPr lang="fa-IR" sz="2400" b="1" dirty="0">
                <a:cs typeface="B Nazanin" panose="00000400000000000000" pitchFamily="2" charset="-78"/>
              </a:rPr>
              <a:t> </a:t>
            </a:r>
            <a:r>
              <a:rPr lang="ar-SA" sz="2400" b="1" dirty="0">
                <a:cs typeface="B Nazanin" panose="00000400000000000000" pitchFamily="2" charset="-78"/>
              </a:rPr>
              <a:t>استراحت کرده و سری تمرینات قبل را مجددا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تمرین را </a:t>
            </a:r>
            <a:r>
              <a:rPr lang="fa-IR" sz="2400" b="1" dirty="0">
                <a:cs typeface="B Nazanin" panose="00000400000000000000" pitchFamily="2" charset="-78"/>
              </a:rPr>
              <a:t>2</a:t>
            </a:r>
            <a:r>
              <a:rPr lang="ar-SA" sz="2400" b="1" dirty="0">
                <a:cs typeface="B Nazanin" panose="00000400000000000000" pitchFamily="2" charset="-78"/>
              </a:rPr>
              <a:t>بار دیگر در روز مثال ظهر و شب انجام</a:t>
            </a:r>
            <a:r>
              <a:rPr lang="fa-IR" sz="2400" b="1" dirty="0">
                <a:cs typeface="B Nazanin" panose="00000400000000000000" pitchFamily="2" charset="-78"/>
              </a:rPr>
              <a:t> </a:t>
            </a:r>
            <a:r>
              <a:rPr lang="ar-SA" sz="2400" b="1" dirty="0">
                <a:cs typeface="B Nazanin" panose="00000400000000000000" pitchFamily="2" charset="-78"/>
              </a:rPr>
              <a:t>دهید</a:t>
            </a:r>
            <a:r>
              <a:rPr lang="en-US" sz="2400" b="1" dirty="0">
                <a:cs typeface="B Nazanin" panose="00000400000000000000" pitchFamily="2" charset="-78"/>
              </a:rPr>
              <a:t>.</a:t>
            </a:r>
          </a:p>
        </p:txBody>
      </p:sp>
      <p:sp>
        <p:nvSpPr>
          <p:cNvPr id="6" name="Title 5"/>
          <p:cNvSpPr>
            <a:spLocks noGrp="1"/>
          </p:cNvSpPr>
          <p:nvPr>
            <p:ph type="title"/>
          </p:nvPr>
        </p:nvSpPr>
        <p:spPr>
          <a:xfrm>
            <a:off x="838200" y="365126"/>
            <a:ext cx="10515600" cy="759340"/>
          </a:xfrm>
        </p:spPr>
        <p:txBody>
          <a:bodyPr>
            <a:normAutofit/>
          </a:bodyPr>
          <a:lstStyle/>
          <a:p>
            <a:pPr algn="ctr"/>
            <a:r>
              <a:rPr lang="fa-IR" sz="2400" b="1" dirty="0">
                <a:solidFill>
                  <a:srgbClr val="FF0000"/>
                </a:solidFill>
                <a:cs typeface="B Nazanin" panose="00000400000000000000" pitchFamily="2" charset="-78"/>
              </a:rPr>
              <a:t>11- </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همراه با پل زدن و بلند کردن یک پا</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79087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984" y="1445741"/>
            <a:ext cx="10834816" cy="4423718"/>
          </a:xfrm>
        </p:spPr>
        <p:txBody>
          <a:bodyPr>
            <a:normAutofit/>
          </a:bodyPr>
          <a:lstStyle/>
          <a:p>
            <a:pPr algn="just" rtl="1"/>
            <a:r>
              <a:rPr lang="ar-SA" sz="2400" b="1" dirty="0">
                <a:cs typeface="B Nazanin" panose="00000400000000000000" pitchFamily="2" charset="-78"/>
              </a:rPr>
              <a:t>به پهلو بخوابید و یکی از زانوها را مطابق شکل خم کنید، سپس 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a:t>
            </a:r>
            <a:r>
              <a:rPr lang="en-US" sz="2400" b="1" dirty="0">
                <a:cs typeface="B Nazanin" panose="00000400000000000000" pitchFamily="2" charset="-78"/>
              </a:rPr>
              <a:t> </a:t>
            </a:r>
            <a:r>
              <a:rPr lang="ar-SA" sz="2400" b="1" dirty="0">
                <a:cs typeface="B Nazanin" panose="00000400000000000000" pitchFamily="2" charset="-78"/>
              </a:rPr>
              <a:t>این وضعیت را </a:t>
            </a:r>
            <a:r>
              <a:rPr lang="fa-IR" sz="2400" b="1" dirty="0">
                <a:cs typeface="B Nazanin" panose="00000400000000000000" pitchFamily="2" charset="-78"/>
              </a:rPr>
              <a:t>8 </a:t>
            </a:r>
            <a:r>
              <a:rPr lang="ar-SA" sz="2400" b="1" dirty="0">
                <a:cs typeface="B Nazanin" panose="00000400000000000000" pitchFamily="2" charset="-78"/>
              </a:rPr>
              <a:t>ثانیه حفظ کنید و بعد به وضعیت شروع</a:t>
            </a:r>
            <a:r>
              <a:rPr lang="fa-IR" sz="2400" b="1" dirty="0">
                <a:cs typeface="B Nazanin" panose="00000400000000000000" pitchFamily="2" charset="-78"/>
              </a:rPr>
              <a:t> </a:t>
            </a:r>
            <a:r>
              <a:rPr lang="ar-SA" sz="2400" b="1" dirty="0">
                <a:cs typeface="B Nazanin" panose="00000400000000000000" pitchFamily="2" charset="-78"/>
              </a:rPr>
              <a:t>برگردید</a:t>
            </a:r>
            <a:r>
              <a:rPr lang="fa-IR" sz="2400" b="1" dirty="0">
                <a:cs typeface="B Nazanin" panose="00000400000000000000" pitchFamily="2" charset="-78"/>
              </a:rPr>
              <a:t>.</a:t>
            </a:r>
          </a:p>
          <a:p>
            <a:pPr algn="just" rtl="1"/>
            <a:r>
              <a:rPr lang="fa-IR" sz="2400" b="1" dirty="0">
                <a:cs typeface="B Nazanin" panose="00000400000000000000" pitchFamily="2" charset="-78"/>
              </a:rPr>
              <a:t>10</a:t>
            </a:r>
            <a:r>
              <a:rPr lang="en-US" sz="2400" b="1" dirty="0">
                <a:cs typeface="B Nazanin" panose="00000400000000000000" pitchFamily="2" charset="-78"/>
              </a:rPr>
              <a:t> </a:t>
            </a:r>
            <a:r>
              <a:rPr lang="ar-SA" sz="2400" b="1" dirty="0">
                <a:cs typeface="B Nazanin" panose="00000400000000000000" pitchFamily="2" charset="-78"/>
              </a:rPr>
              <a:t>ثانیه استراحت کنید و تمرین را در سمت دیگر تکرار کنید</a:t>
            </a:r>
            <a:r>
              <a:rPr lang="en-US" sz="2400" b="1" dirty="0">
                <a:cs typeface="B Nazanin" panose="00000400000000000000" pitchFamily="2" charset="-78"/>
              </a:rPr>
              <a:t>.</a:t>
            </a:r>
            <a:r>
              <a:rPr lang="ar-SA" sz="2400" b="1" dirty="0">
                <a:cs typeface="B Nazanin" panose="00000400000000000000" pitchFamily="2" charset="-78"/>
              </a:rPr>
              <a:t> برای هر سمت </a:t>
            </a:r>
            <a:r>
              <a:rPr lang="fa-IR" sz="2400" b="1" dirty="0">
                <a:cs typeface="B Nazanin" panose="00000400000000000000" pitchFamily="2" charset="-78"/>
              </a:rPr>
              <a:t>5 </a:t>
            </a:r>
            <a:r>
              <a:rPr lang="ar-SA" sz="2400" b="1" dirty="0">
                <a:cs typeface="B Nazanin" panose="00000400000000000000" pitchFamily="2" charset="-78"/>
              </a:rPr>
              <a:t>تکرار انجام دهید و سپس دو دقیقه استراحت کرده و این سری تمرینات را دوباره تکرار کنید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این تمرین را </a:t>
            </a:r>
            <a:r>
              <a:rPr lang="fa-IR" sz="2400" b="1" dirty="0">
                <a:cs typeface="B Nazanin" panose="00000400000000000000" pitchFamily="2" charset="-78"/>
              </a:rPr>
              <a:t>2 </a:t>
            </a:r>
            <a:r>
              <a:rPr lang="ar-SA" sz="2400" b="1" dirty="0">
                <a:cs typeface="B Nazanin" panose="00000400000000000000" pitchFamily="2" charset="-78"/>
              </a:rPr>
              <a:t>بار دیگر در روز انجام دهید</a:t>
            </a:r>
            <a:r>
              <a:rPr lang="en-US" sz="2400" b="1" dirty="0">
                <a:cs typeface="B Nazanin" panose="00000400000000000000" pitchFamily="2" charset="-78"/>
              </a:rPr>
              <a:t>.</a:t>
            </a:r>
          </a:p>
          <a:p>
            <a:pPr marL="0" indent="0" algn="r" rtl="1">
              <a:buNone/>
            </a:pPr>
            <a:endParaRPr lang="en-US" sz="2200" dirty="0">
              <a:cs typeface="B Nazanin" panose="00000400000000000000" pitchFamily="2" charset="-78"/>
            </a:endParaRPr>
          </a:p>
        </p:txBody>
      </p:sp>
      <p:sp>
        <p:nvSpPr>
          <p:cNvPr id="6" name="Title 5"/>
          <p:cNvSpPr>
            <a:spLocks noGrp="1"/>
          </p:cNvSpPr>
          <p:nvPr>
            <p:ph type="title"/>
          </p:nvPr>
        </p:nvSpPr>
        <p:spPr>
          <a:xfrm>
            <a:off x="838200" y="326080"/>
            <a:ext cx="10515600" cy="709913"/>
          </a:xfrm>
        </p:spPr>
        <p:txBody>
          <a:bodyPr>
            <a:normAutofit/>
          </a:bodyPr>
          <a:lstStyle/>
          <a:p>
            <a:pPr algn="ctr"/>
            <a:r>
              <a:rPr lang="fa-IR" sz="2400" b="1" dirty="0">
                <a:solidFill>
                  <a:srgbClr val="FF0000"/>
                </a:solidFill>
                <a:cs typeface="B Nazanin" panose="00000400000000000000" pitchFamily="2" charset="-78"/>
              </a:rPr>
              <a:t>12- </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به پهلو خمیده و زانوهای خم</a:t>
            </a:r>
            <a:endParaRPr lang="en-US" sz="2400" b="1" dirty="0">
              <a:solidFill>
                <a:srgbClr val="FF0000"/>
              </a:solidFill>
              <a:cs typeface="B Nazanin" panose="00000400000000000000" pitchFamily="2" charset="-78"/>
            </a:endParaRPr>
          </a:p>
        </p:txBody>
      </p:sp>
      <p:pic>
        <p:nvPicPr>
          <p:cNvPr id="7" name="Image 2034"/>
          <p:cNvPicPr/>
          <p:nvPr/>
        </p:nvPicPr>
        <p:blipFill>
          <a:blip r:embed="rId2" cstate="print"/>
          <a:stretch>
            <a:fillRect/>
          </a:stretch>
        </p:blipFill>
        <p:spPr>
          <a:xfrm>
            <a:off x="2582848" y="3796524"/>
            <a:ext cx="3353544" cy="1374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270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692" y="1223318"/>
            <a:ext cx="10637108" cy="5202195"/>
          </a:xfrm>
        </p:spPr>
        <p:txBody>
          <a:bodyPr>
            <a:normAutofit/>
          </a:bodyPr>
          <a:lstStyle/>
          <a:p>
            <a:pPr algn="just" rtl="1"/>
            <a:r>
              <a:rPr lang="ar-SA" sz="2400" b="1" dirty="0">
                <a:cs typeface="B Nazanin" panose="00000400000000000000" pitchFamily="2" charset="-78"/>
              </a:rPr>
              <a:t>اخطار</a:t>
            </a:r>
            <a:r>
              <a:rPr lang="en-US" sz="2400" b="1" dirty="0">
                <a:cs typeface="B Nazanin" panose="00000400000000000000" pitchFamily="2" charset="-78"/>
              </a:rPr>
              <a:t>:</a:t>
            </a:r>
            <a:r>
              <a:rPr lang="fa-IR" sz="2400" b="1" dirty="0">
                <a:cs typeface="B Nazanin" panose="00000400000000000000" pitchFamily="2" charset="-78"/>
              </a:rPr>
              <a:t> </a:t>
            </a:r>
            <a:r>
              <a:rPr lang="ar-SA" sz="2400" b="1" dirty="0">
                <a:cs typeface="B Nazanin" panose="00000400000000000000" pitchFamily="2" charset="-78"/>
              </a:rPr>
              <a:t>انجام این حرکت در سالمندان مستلزم اجازه پزشک مطلع از وضعیت س</a:t>
            </a:r>
            <a:r>
              <a:rPr lang="fa-IR" sz="2400" b="1" dirty="0">
                <a:cs typeface="B Nazanin" panose="00000400000000000000" pitchFamily="2" charset="-78"/>
              </a:rPr>
              <a:t>لا</a:t>
            </a:r>
            <a:r>
              <a:rPr lang="ar-SA" sz="2400" b="1" dirty="0">
                <a:cs typeface="B Nazanin" panose="00000400000000000000" pitchFamily="2" charset="-78"/>
              </a:rPr>
              <a:t>مت آنها</a:t>
            </a:r>
            <a:r>
              <a:rPr lang="fa-IR" sz="2400" b="1" dirty="0">
                <a:cs typeface="B Nazanin" panose="00000400000000000000" pitchFamily="2" charset="-78"/>
              </a:rPr>
              <a:t> </a:t>
            </a:r>
            <a:r>
              <a:rPr lang="ar-SA" sz="2400" b="1" dirty="0">
                <a:cs typeface="B Nazanin" panose="00000400000000000000" pitchFamily="2" charset="-78"/>
              </a:rPr>
              <a:t>است</a:t>
            </a:r>
            <a:r>
              <a:rPr lang="fa-IR" sz="2400" b="1" dirty="0">
                <a:cs typeface="B Nazanin" panose="00000400000000000000" pitchFamily="2" charset="-78"/>
              </a:rPr>
              <a:t>.</a:t>
            </a:r>
          </a:p>
          <a:p>
            <a:pPr algn="just" rtl="1"/>
            <a:r>
              <a:rPr lang="ar-SA" sz="2400" b="1" dirty="0">
                <a:cs typeface="B Nazanin" panose="00000400000000000000" pitchFamily="2" charset="-78"/>
              </a:rPr>
              <a:t>پشت به دیوار بایستید و پاها را به اندازه عرض شانه</a:t>
            </a:r>
            <a:r>
              <a:rPr lang="fa-IR" sz="2400" b="1" dirty="0">
                <a:cs typeface="B Nazanin" panose="00000400000000000000" pitchFamily="2" charset="-78"/>
              </a:rPr>
              <a:t> </a:t>
            </a:r>
            <a:r>
              <a:rPr lang="ar-SA" sz="2400" b="1" dirty="0">
                <a:cs typeface="B Nazanin" panose="00000400000000000000" pitchFamily="2" charset="-78"/>
              </a:rPr>
              <a:t>ها باز کنید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a:t>
            </a:r>
            <a:r>
              <a:rPr lang="fa-IR" sz="2400" b="1" dirty="0">
                <a:cs typeface="B Nazanin" panose="00000400000000000000" pitchFamily="2" charset="-78"/>
              </a:rPr>
              <a:t>. </a:t>
            </a:r>
            <a:r>
              <a:rPr lang="ar-SA" sz="2400" b="1" dirty="0">
                <a:cs typeface="B Nazanin" panose="00000400000000000000" pitchFamily="2" charset="-78"/>
              </a:rPr>
              <a:t>اکنون با حفظ این وضعیت، به آرامی زانوها را با شمارش ۳ عدد تا آنجا که می</a:t>
            </a:r>
            <a:r>
              <a:rPr lang="fa-IR" sz="2400" b="1" dirty="0">
                <a:cs typeface="B Nazanin" panose="00000400000000000000" pitchFamily="2" charset="-78"/>
              </a:rPr>
              <a:t> </a:t>
            </a:r>
            <a:r>
              <a:rPr lang="ar-SA" sz="2400" b="1" dirty="0">
                <a:cs typeface="B Nazanin" panose="00000400000000000000" pitchFamily="2" charset="-78"/>
              </a:rPr>
              <a:t>توانید خم کنید و سپس به وضعیت شروع تمرین باز گردید و عض</a:t>
            </a:r>
            <a:r>
              <a:rPr lang="fa-IR" sz="2400" b="1" dirty="0">
                <a:cs typeface="B Nazanin" panose="00000400000000000000" pitchFamily="2" charset="-78"/>
              </a:rPr>
              <a:t>لا</a:t>
            </a:r>
            <a:r>
              <a:rPr lang="ar-SA" sz="2400" b="1" dirty="0">
                <a:cs typeface="B Nazanin" panose="00000400000000000000" pitchFamily="2" charset="-78"/>
              </a:rPr>
              <a:t>ت را شل کنید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ar-SA" sz="2400" b="1" dirty="0">
                <a:cs typeface="B Nazanin" panose="00000400000000000000" pitchFamily="2" charset="-78"/>
              </a:rPr>
              <a:t>بین تمرینات </a:t>
            </a:r>
            <a:r>
              <a:rPr lang="fa-IR" sz="2400" b="1" dirty="0">
                <a:cs typeface="B Nazanin" panose="00000400000000000000" pitchFamily="2" charset="-78"/>
              </a:rPr>
              <a:t>10 </a:t>
            </a:r>
            <a:r>
              <a:rPr lang="ar-SA" sz="2400" b="1" dirty="0">
                <a:cs typeface="B Nazanin" panose="00000400000000000000" pitchFamily="2" charset="-78"/>
              </a:rPr>
              <a:t>ثانیه استراحت کنی</a:t>
            </a:r>
            <a:r>
              <a:rPr lang="fa-IR" sz="2400" b="1" dirty="0">
                <a:cs typeface="B Nazanin" panose="00000400000000000000" pitchFamily="2" charset="-78"/>
              </a:rPr>
              <a:t>د.</a:t>
            </a:r>
            <a:r>
              <a:rPr lang="en-US" sz="2400" b="1" dirty="0">
                <a:cs typeface="B Nazanin" panose="00000400000000000000" pitchFamily="2" charset="-78"/>
              </a:rPr>
              <a:t> </a:t>
            </a:r>
            <a:r>
              <a:rPr lang="ar-SA" sz="2400" b="1" dirty="0">
                <a:cs typeface="B Nazanin" panose="00000400000000000000" pitchFamily="2" charset="-78"/>
              </a:rPr>
              <a:t>تمرین را </a:t>
            </a:r>
            <a:r>
              <a:rPr lang="fa-IR" sz="2400" b="1" dirty="0">
                <a:cs typeface="B Nazanin" panose="00000400000000000000" pitchFamily="2" charset="-78"/>
              </a:rPr>
              <a:t>5 </a:t>
            </a:r>
            <a:r>
              <a:rPr lang="ar-SA" sz="2400" b="1" dirty="0">
                <a:cs typeface="B Nazanin" panose="00000400000000000000" pitchFamily="2" charset="-78"/>
              </a:rPr>
              <a:t>بار انجام دهید و سپس </a:t>
            </a:r>
            <a:r>
              <a:rPr lang="fa-IR" sz="2400" b="1" dirty="0">
                <a:cs typeface="B Nazanin" panose="00000400000000000000" pitchFamily="2" charset="-78"/>
              </a:rPr>
              <a:t>2 </a:t>
            </a:r>
            <a:r>
              <a:rPr lang="ar-SA" sz="2400" b="1" dirty="0">
                <a:cs typeface="B Nazanin" panose="00000400000000000000" pitchFamily="2" charset="-78"/>
              </a:rPr>
              <a:t>دقیقه استراحت کرده و این سری</a:t>
            </a:r>
            <a:r>
              <a:rPr lang="fa-IR" sz="2400" b="1" dirty="0">
                <a:cs typeface="B Nazanin" panose="00000400000000000000" pitchFamily="2" charset="-78"/>
              </a:rPr>
              <a:t> </a:t>
            </a:r>
            <a:r>
              <a:rPr lang="ar-SA" sz="2400" b="1" dirty="0">
                <a:cs typeface="B Nazanin" panose="00000400000000000000" pitchFamily="2" charset="-78"/>
              </a:rPr>
              <a:t>تمرینات را مجددا تکرار کنید</a:t>
            </a:r>
            <a:r>
              <a:rPr lang="fa-IR" sz="2400" b="1" dirty="0">
                <a:cs typeface="B Nazanin" panose="00000400000000000000" pitchFamily="2" charset="-78"/>
              </a:rPr>
              <a:t>. ا</a:t>
            </a:r>
            <a:r>
              <a:rPr lang="ar-SA" sz="2400" b="1" dirty="0">
                <a:cs typeface="B Nazanin" panose="00000400000000000000" pitchFamily="2" charset="-78"/>
              </a:rPr>
              <a:t>ین تمرین را </a:t>
            </a:r>
            <a:r>
              <a:rPr lang="fa-IR" sz="2400" b="1" dirty="0">
                <a:cs typeface="B Nazanin" panose="00000400000000000000" pitchFamily="2" charset="-78"/>
              </a:rPr>
              <a:t>2 </a:t>
            </a:r>
            <a:r>
              <a:rPr lang="ar-SA" sz="2400" b="1" dirty="0">
                <a:cs typeface="B Nazanin" panose="00000400000000000000" pitchFamily="2" charset="-78"/>
              </a:rPr>
              <a:t>بار دیگر در روز مثال ظهر و شب انجام دهید</a:t>
            </a:r>
            <a:r>
              <a:rPr lang="en-US" sz="2400" b="1" dirty="0">
                <a:cs typeface="B Nazanin" panose="00000400000000000000" pitchFamily="2" charset="-78"/>
              </a:rPr>
              <a:t>.</a:t>
            </a:r>
          </a:p>
          <a:p>
            <a:pPr algn="r" rtl="1"/>
            <a:endParaRPr lang="en-US" dirty="0"/>
          </a:p>
        </p:txBody>
      </p:sp>
      <p:sp>
        <p:nvSpPr>
          <p:cNvPr id="6" name="Title 5"/>
          <p:cNvSpPr>
            <a:spLocks noGrp="1"/>
          </p:cNvSpPr>
          <p:nvPr>
            <p:ph type="title"/>
          </p:nvPr>
        </p:nvSpPr>
        <p:spPr>
          <a:xfrm>
            <a:off x="2063551" y="432486"/>
            <a:ext cx="9181097" cy="790833"/>
          </a:xfrm>
        </p:spPr>
        <p:txBody>
          <a:bodyPr>
            <a:normAutofit/>
          </a:bodyPr>
          <a:lstStyle/>
          <a:p>
            <a:pPr algn="ctr"/>
            <a:r>
              <a:rPr lang="fa-IR" sz="2400" b="1" dirty="0">
                <a:solidFill>
                  <a:srgbClr val="FF0000"/>
                </a:solidFill>
                <a:cs typeface="B Nazanin" panose="00000400000000000000" pitchFamily="2" charset="-78"/>
              </a:rPr>
              <a:t>13- </a:t>
            </a:r>
            <a:r>
              <a:rPr lang="ar-SA" sz="2400" b="1" dirty="0">
                <a:solidFill>
                  <a:srgbClr val="FF0000"/>
                </a:solidFill>
                <a:cs typeface="B Nazanin" panose="00000400000000000000" pitchFamily="2" charset="-78"/>
              </a:rPr>
              <a:t>حفظ انقباض کف لگن در حالت ایستاده همراه با خم کردن زانوها</a:t>
            </a:r>
            <a:br>
              <a:rPr lang="en-US" sz="2200" dirty="0">
                <a:solidFill>
                  <a:srgbClr val="FF0000"/>
                </a:solidFill>
              </a:rPr>
            </a:br>
            <a:endParaRPr lang="en-US" sz="2200" dirty="0">
              <a:solidFill>
                <a:srgbClr val="FF0000"/>
              </a:solidFill>
            </a:endParaRPr>
          </a:p>
        </p:txBody>
      </p:sp>
      <p:pic>
        <p:nvPicPr>
          <p:cNvPr id="7" name="Image 2035"/>
          <p:cNvPicPr/>
          <p:nvPr/>
        </p:nvPicPr>
        <p:blipFill>
          <a:blip r:embed="rId2" cstate="print"/>
          <a:stretch>
            <a:fillRect/>
          </a:stretch>
        </p:blipFill>
        <p:spPr>
          <a:xfrm>
            <a:off x="4331427" y="3935833"/>
            <a:ext cx="2322672" cy="2330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9245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63827"/>
            <a:ext cx="10515600" cy="5213136"/>
          </a:xfrm>
        </p:spPr>
        <p:txBody>
          <a:bodyPr>
            <a:normAutofit/>
          </a:bodyPr>
          <a:lstStyle/>
          <a:p>
            <a:pPr algn="just" rtl="1"/>
            <a:r>
              <a:rPr lang="ar-SA" sz="2400" b="1" dirty="0">
                <a:solidFill>
                  <a:srgbClr val="FF0000"/>
                </a:solidFill>
                <a:cs typeface="B Nazanin" panose="00000400000000000000" pitchFamily="2" charset="-78"/>
              </a:rPr>
              <a:t>اخطار</a:t>
            </a:r>
            <a:r>
              <a:rPr lang="en-US" sz="2200" b="1" dirty="0">
                <a:cs typeface="B Nazanin" panose="00000400000000000000" pitchFamily="2" charset="-78"/>
              </a:rPr>
              <a:t>:</a:t>
            </a:r>
            <a:r>
              <a:rPr lang="ar-SA" sz="2200" dirty="0">
                <a:cs typeface="B Nazanin" panose="00000400000000000000" pitchFamily="2" charset="-78"/>
              </a:rPr>
              <a:t> </a:t>
            </a:r>
            <a:r>
              <a:rPr lang="ar-SA" sz="2400" b="1" dirty="0">
                <a:cs typeface="B Nazanin" panose="00000400000000000000" pitchFamily="2" charset="-78"/>
              </a:rPr>
              <a:t>ا گر زانو درد دارید، از انجام این تمرین خودداری نمایید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به حالت</a:t>
            </a:r>
            <a:r>
              <a:rPr lang="fa-IR" sz="2400" b="1" dirty="0">
                <a:cs typeface="B Nazanin" panose="00000400000000000000" pitchFamily="2" charset="-78"/>
              </a:rPr>
              <a:t> </a:t>
            </a:r>
            <a:r>
              <a:rPr lang="ar-SA" sz="2400" b="1" dirty="0">
                <a:cs typeface="B Nazanin" panose="00000400000000000000" pitchFamily="2" charset="-78"/>
              </a:rPr>
              <a:t>چهار دست و پا قرار بگیرید</a:t>
            </a:r>
            <a:r>
              <a:rPr lang="fa-IR" sz="2400" b="1" dirty="0">
                <a:cs typeface="B Nazanin" panose="00000400000000000000" pitchFamily="2" charset="-78"/>
              </a:rPr>
              <a:t>. </a:t>
            </a:r>
            <a:r>
              <a:rPr lang="ar-SA" sz="2400" b="1" dirty="0">
                <a:cs typeface="B Nazanin" panose="00000400000000000000" pitchFamily="2" charset="-78"/>
              </a:rPr>
              <a:t>سپس 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همزمان با حفظ انقباض عض</a:t>
            </a:r>
            <a:r>
              <a:rPr lang="fa-IR" sz="2400" b="1" dirty="0">
                <a:cs typeface="B Nazanin" panose="00000400000000000000" pitchFamily="2" charset="-78"/>
              </a:rPr>
              <a:t>لا</a:t>
            </a:r>
            <a:r>
              <a:rPr lang="ar-SA" sz="2400" b="1" dirty="0">
                <a:cs typeface="B Nazanin" panose="00000400000000000000" pitchFamily="2" charset="-78"/>
              </a:rPr>
              <a:t>ت کف لگن، یکدست را</a:t>
            </a:r>
            <a:r>
              <a:rPr lang="fa-IR" sz="2400" b="1" dirty="0">
                <a:cs typeface="B Nazanin" panose="00000400000000000000" pitchFamily="2" charset="-78"/>
              </a:rPr>
              <a:t> </a:t>
            </a:r>
            <a:r>
              <a:rPr lang="ar-SA" sz="2400" b="1" dirty="0">
                <a:cs typeface="B Nazanin" panose="00000400000000000000" pitchFamily="2" charset="-78"/>
              </a:rPr>
              <a:t>حدود </a:t>
            </a:r>
            <a:r>
              <a:rPr lang="fa-IR" sz="2400" b="1" dirty="0">
                <a:cs typeface="B Nazanin" panose="00000400000000000000" pitchFamily="2" charset="-78"/>
              </a:rPr>
              <a:t>10 </a:t>
            </a:r>
            <a:r>
              <a:rPr lang="ar-SA" sz="2400" b="1" dirty="0">
                <a:cs typeface="B Nazanin" panose="00000400000000000000" pitchFamily="2" charset="-78"/>
              </a:rPr>
              <a:t>ثانیه بال</a:t>
            </a:r>
            <a:r>
              <a:rPr lang="fa-IR" sz="2400" b="1" dirty="0">
                <a:cs typeface="B Nazanin" panose="00000400000000000000" pitchFamily="2" charset="-78"/>
              </a:rPr>
              <a:t>ا</a:t>
            </a:r>
            <a:r>
              <a:rPr lang="ar-SA" sz="2400" b="1" dirty="0">
                <a:cs typeface="B Nazanin" panose="00000400000000000000" pitchFamily="2" charset="-78"/>
              </a:rPr>
              <a:t> بیاورید و مجدد ًا روی زمین قرار دهید</a:t>
            </a:r>
            <a:r>
              <a:rPr lang="en-US" sz="2400" b="1" dirty="0">
                <a:cs typeface="B Nazanin" panose="00000400000000000000" pitchFamily="2" charset="-78"/>
              </a:rPr>
              <a:t>.</a:t>
            </a:r>
            <a:r>
              <a:rPr lang="ar-SA" sz="2400" b="1" dirty="0">
                <a:cs typeface="B Nazanin" panose="00000400000000000000" pitchFamily="2" charset="-78"/>
              </a:rPr>
              <a:t> سپس </a:t>
            </a:r>
            <a:r>
              <a:rPr lang="fa-IR" sz="2400" b="1" dirty="0">
                <a:cs typeface="B Nazanin" panose="00000400000000000000" pitchFamily="2" charset="-78"/>
              </a:rPr>
              <a:t>10 </a:t>
            </a:r>
            <a:r>
              <a:rPr lang="ar-SA" sz="2400" b="1" dirty="0">
                <a:cs typeface="B Nazanin" panose="00000400000000000000" pitchFamily="2" charset="-78"/>
              </a:rPr>
              <a:t>ثانیه استراحت کرده و تمرین را با دست دیگر تکرارکنید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پس از </a:t>
            </a:r>
            <a:r>
              <a:rPr lang="fa-IR" sz="2400" b="1" dirty="0">
                <a:cs typeface="B Nazanin" panose="00000400000000000000" pitchFamily="2" charset="-78"/>
              </a:rPr>
              <a:t>10 </a:t>
            </a:r>
            <a:r>
              <a:rPr lang="ar-SA" sz="2400" b="1" dirty="0">
                <a:cs typeface="B Nazanin" panose="00000400000000000000" pitchFamily="2" charset="-78"/>
              </a:rPr>
              <a:t>بار تکرار </a:t>
            </a:r>
            <a:r>
              <a:rPr lang="fa-IR" sz="2400" b="1" dirty="0">
                <a:cs typeface="B Nazanin" panose="00000400000000000000" pitchFamily="2" charset="-78"/>
              </a:rPr>
              <a:t>2 </a:t>
            </a:r>
            <a:r>
              <a:rPr lang="ar-SA" sz="2400" b="1" dirty="0">
                <a:cs typeface="B Nazanin" panose="00000400000000000000" pitchFamily="2" charset="-78"/>
              </a:rPr>
              <a:t>دقیقه استراحت کرده و یک سری دیگر این تمرین را انجام</a:t>
            </a:r>
            <a:r>
              <a:rPr lang="fa-IR" sz="2400" b="1" dirty="0">
                <a:cs typeface="B Nazanin" panose="00000400000000000000" pitchFamily="2" charset="-78"/>
              </a:rPr>
              <a:t> د</a:t>
            </a:r>
            <a:r>
              <a:rPr lang="ar-SA" sz="2400" b="1" dirty="0">
                <a:cs typeface="B Nazanin" panose="00000400000000000000" pitchFamily="2" charset="-78"/>
              </a:rPr>
              <a:t>هید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همین تمرین را </a:t>
            </a:r>
            <a:r>
              <a:rPr lang="fa-IR" sz="2400" b="1" dirty="0">
                <a:cs typeface="B Nazanin" panose="00000400000000000000" pitchFamily="2" charset="-78"/>
              </a:rPr>
              <a:t>2 </a:t>
            </a:r>
            <a:r>
              <a:rPr lang="ar-SA" sz="2400" b="1" dirty="0">
                <a:cs typeface="B Nazanin" panose="00000400000000000000" pitchFamily="2" charset="-78"/>
              </a:rPr>
              <a:t>بار دیگر در روز تکرار کنید</a:t>
            </a:r>
            <a:r>
              <a:rPr lang="en-US" sz="2400" b="1" dirty="0">
                <a:cs typeface="B Nazanin" panose="00000400000000000000" pitchFamily="2" charset="-78"/>
              </a:rPr>
              <a:t>.</a:t>
            </a:r>
          </a:p>
          <a:p>
            <a:pPr algn="r" rtl="1"/>
            <a:endParaRPr lang="en-US" sz="2200" dirty="0"/>
          </a:p>
        </p:txBody>
      </p:sp>
      <p:sp>
        <p:nvSpPr>
          <p:cNvPr id="6" name="Title 5"/>
          <p:cNvSpPr>
            <a:spLocks noGrp="1"/>
          </p:cNvSpPr>
          <p:nvPr>
            <p:ph type="title"/>
          </p:nvPr>
        </p:nvSpPr>
        <p:spPr>
          <a:xfrm>
            <a:off x="1981200" y="208763"/>
            <a:ext cx="9372600" cy="755064"/>
          </a:xfrm>
        </p:spPr>
        <p:txBody>
          <a:bodyPr>
            <a:normAutofit/>
          </a:bodyPr>
          <a:lstStyle/>
          <a:p>
            <a:pPr algn="ctr"/>
            <a:r>
              <a:rPr lang="fa-IR" sz="2400" b="1" dirty="0">
                <a:solidFill>
                  <a:srgbClr val="FF0000"/>
                </a:solidFill>
                <a:cs typeface="B Nazanin" panose="00000400000000000000" pitchFamily="2" charset="-78"/>
              </a:rPr>
              <a:t>14-</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چهار دست و پا</a:t>
            </a:r>
            <a:br>
              <a:rPr lang="en-US" sz="2200" dirty="0">
                <a:solidFill>
                  <a:srgbClr val="FF0000"/>
                </a:solidFill>
                <a:cs typeface="B Nazanin" panose="00000400000000000000" pitchFamily="2" charset="-78"/>
              </a:rPr>
            </a:br>
            <a:endParaRPr lang="en-US" sz="2200" dirty="0">
              <a:solidFill>
                <a:srgbClr val="FF0000"/>
              </a:solidFill>
            </a:endParaRPr>
          </a:p>
        </p:txBody>
      </p:sp>
      <p:pic>
        <p:nvPicPr>
          <p:cNvPr id="7" name="Image 2037"/>
          <p:cNvPicPr/>
          <p:nvPr/>
        </p:nvPicPr>
        <p:blipFill>
          <a:blip r:embed="rId2" cstate="print"/>
          <a:stretch>
            <a:fillRect/>
          </a:stretch>
        </p:blipFill>
        <p:spPr>
          <a:xfrm>
            <a:off x="6549081" y="3429000"/>
            <a:ext cx="2649797" cy="2204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 2036"/>
          <p:cNvPicPr/>
          <p:nvPr/>
        </p:nvPicPr>
        <p:blipFill>
          <a:blip r:embed="rId3" cstate="print"/>
          <a:stretch>
            <a:fillRect/>
          </a:stretch>
        </p:blipFill>
        <p:spPr>
          <a:xfrm>
            <a:off x="2432445" y="3360493"/>
            <a:ext cx="2522391" cy="2204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795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56092"/>
            <a:ext cx="10686963" cy="5120871"/>
          </a:xfrm>
        </p:spPr>
        <p:txBody>
          <a:bodyPr>
            <a:normAutofit/>
          </a:bodyPr>
          <a:lstStyle/>
          <a:p>
            <a:pPr algn="just" rtl="1"/>
            <a:r>
              <a:rPr lang="ar-SA" sz="2400" b="1" dirty="0">
                <a:cs typeface="B Nazanin" panose="00000400000000000000" pitchFamily="2" charset="-78"/>
              </a:rPr>
              <a:t>به پشت بخوابید و کف پاها را روی زمین قرار دهید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در حین این که زانوها را در شکم جمع می</a:t>
            </a:r>
            <a:r>
              <a:rPr lang="fa-IR" sz="2400" b="1" dirty="0">
                <a:cs typeface="B Nazanin" panose="00000400000000000000" pitchFamily="2" charset="-78"/>
              </a:rPr>
              <a:t> </a:t>
            </a:r>
            <a:r>
              <a:rPr lang="ar-SA" sz="2400" b="1" dirty="0">
                <a:cs typeface="B Nazanin" panose="00000400000000000000" pitchFamily="2" charset="-78"/>
              </a:rPr>
              <a:t>کنید، عض</a:t>
            </a:r>
            <a:r>
              <a:rPr lang="fa-IR" sz="2400" b="1" dirty="0">
                <a:cs typeface="B Nazanin" panose="00000400000000000000" pitchFamily="2" charset="-78"/>
              </a:rPr>
              <a:t>لا</a:t>
            </a:r>
            <a:r>
              <a:rPr lang="ar-SA" sz="2400" b="1" dirty="0">
                <a:cs typeface="B Nazanin" panose="00000400000000000000" pitchFamily="2" charset="-78"/>
              </a:rPr>
              <a:t>ت کف لگن را منقبض نگه دارید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سعی کنید انقباض دراین حالت را در حدود </a:t>
            </a:r>
            <a:r>
              <a:rPr lang="fa-IR" sz="2400" b="1" dirty="0">
                <a:cs typeface="B Nazanin" panose="00000400000000000000" pitchFamily="2" charset="-78"/>
              </a:rPr>
              <a:t>10</a:t>
            </a:r>
            <a:r>
              <a:rPr lang="en-US" sz="2400" b="1" dirty="0">
                <a:cs typeface="B Nazanin" panose="00000400000000000000" pitchFamily="2" charset="-78"/>
              </a:rPr>
              <a:t> </a:t>
            </a:r>
            <a:r>
              <a:rPr lang="ar-SA" sz="2400" b="1" dirty="0">
                <a:cs typeface="B Nazanin" panose="00000400000000000000" pitchFamily="2" charset="-78"/>
              </a:rPr>
              <a:t>ثانیه نگاه دارید و سپس کف پاها را روی زمین قرار دهید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10</a:t>
            </a:r>
            <a:r>
              <a:rPr lang="en-US" sz="2400" b="1" dirty="0">
                <a:cs typeface="B Nazanin" panose="00000400000000000000" pitchFamily="2" charset="-78"/>
              </a:rPr>
              <a:t> </a:t>
            </a:r>
            <a:r>
              <a:rPr lang="ar-SA" sz="2400" b="1" dirty="0">
                <a:cs typeface="B Nazanin" panose="00000400000000000000" pitchFamily="2" charset="-78"/>
              </a:rPr>
              <a:t>ثانیه استراحت نمایید و این کار را </a:t>
            </a:r>
            <a:r>
              <a:rPr lang="fa-IR" sz="2400" b="1" dirty="0">
                <a:cs typeface="B Nazanin" panose="00000400000000000000" pitchFamily="2" charset="-78"/>
              </a:rPr>
              <a:t>10</a:t>
            </a:r>
            <a:r>
              <a:rPr lang="ar-SA" sz="2400" b="1" dirty="0">
                <a:cs typeface="B Nazanin" panose="00000400000000000000" pitchFamily="2" charset="-78"/>
              </a:rPr>
              <a:t>مرتبه تکرار کنی</a:t>
            </a:r>
            <a:r>
              <a:rPr lang="fa-IR" sz="2400" b="1" dirty="0">
                <a:cs typeface="B Nazanin" panose="00000400000000000000" pitchFamily="2" charset="-78"/>
              </a:rPr>
              <a:t>د.</a:t>
            </a:r>
            <a:r>
              <a:rPr lang="en-US" sz="2400" b="1" dirty="0">
                <a:cs typeface="B Nazanin" panose="00000400000000000000" pitchFamily="2" charset="-78"/>
              </a:rPr>
              <a:t> </a:t>
            </a:r>
            <a:r>
              <a:rPr lang="ar-SA" sz="2400" b="1" dirty="0">
                <a:cs typeface="B Nazanin" panose="00000400000000000000" pitchFamily="2" charset="-78"/>
              </a:rPr>
              <a:t>سپس </a:t>
            </a:r>
            <a:r>
              <a:rPr lang="fa-IR" sz="2400" b="1" dirty="0">
                <a:cs typeface="B Nazanin" panose="00000400000000000000" pitchFamily="2" charset="-78"/>
              </a:rPr>
              <a:t>2 </a:t>
            </a:r>
            <a:r>
              <a:rPr lang="ar-SA" sz="2400" b="1" dirty="0">
                <a:cs typeface="B Nazanin" panose="00000400000000000000" pitchFamily="2" charset="-78"/>
              </a:rPr>
              <a:t>دقیقه استراحت کرده و </a:t>
            </a:r>
            <a:r>
              <a:rPr lang="fa-IR" sz="2400" b="1" dirty="0">
                <a:cs typeface="B Nazanin" panose="00000400000000000000" pitchFamily="2" charset="-78"/>
              </a:rPr>
              <a:t>10 </a:t>
            </a:r>
            <a:r>
              <a:rPr lang="ar-SA" sz="2400" b="1" dirty="0">
                <a:cs typeface="B Nazanin" panose="00000400000000000000" pitchFamily="2" charset="-78"/>
              </a:rPr>
              <a:t>بار دیگر این تمرین را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تمرین را </a:t>
            </a:r>
            <a:r>
              <a:rPr lang="fa-IR" sz="2400" b="1" dirty="0">
                <a:cs typeface="B Nazanin" panose="00000400000000000000" pitchFamily="2" charset="-78"/>
              </a:rPr>
              <a:t>2 </a:t>
            </a:r>
            <a:r>
              <a:rPr lang="ar-SA" sz="2400" b="1" dirty="0">
                <a:cs typeface="B Nazanin" panose="00000400000000000000" pitchFamily="2" charset="-78"/>
              </a:rPr>
              <a:t>مرتبه دیگر  در روز انجام دهید</a:t>
            </a:r>
            <a:r>
              <a:rPr lang="fa-IR" sz="2400" b="1" dirty="0">
                <a:cs typeface="B Nazanin" panose="00000400000000000000" pitchFamily="2" charset="-78"/>
              </a:rPr>
              <a:t>.</a:t>
            </a:r>
            <a:endParaRPr lang="en-US" sz="2400" b="1" dirty="0">
              <a:cs typeface="B Nazanin" panose="00000400000000000000" pitchFamily="2" charset="-78"/>
            </a:endParaRPr>
          </a:p>
        </p:txBody>
      </p:sp>
      <p:sp>
        <p:nvSpPr>
          <p:cNvPr id="6" name="Title 5"/>
          <p:cNvSpPr>
            <a:spLocks noGrp="1"/>
          </p:cNvSpPr>
          <p:nvPr>
            <p:ph type="title"/>
          </p:nvPr>
        </p:nvSpPr>
        <p:spPr>
          <a:xfrm>
            <a:off x="1009563" y="506516"/>
            <a:ext cx="10515600" cy="549576"/>
          </a:xfrm>
        </p:spPr>
        <p:txBody>
          <a:bodyPr>
            <a:normAutofit fontScale="90000"/>
          </a:bodyPr>
          <a:lstStyle/>
          <a:p>
            <a:pPr algn="ctr"/>
            <a:r>
              <a:rPr lang="fa-IR" sz="2700" b="1" dirty="0">
                <a:solidFill>
                  <a:srgbClr val="FF0000"/>
                </a:solidFill>
                <a:cs typeface="B Nazanin" panose="00000400000000000000" pitchFamily="2" charset="-78"/>
              </a:rPr>
              <a:t>15-</a:t>
            </a:r>
            <a:r>
              <a:rPr lang="ar-SA" sz="2700" b="1" dirty="0">
                <a:solidFill>
                  <a:srgbClr val="FF0000"/>
                </a:solidFill>
                <a:cs typeface="B Nazanin" panose="00000400000000000000" pitchFamily="2" charset="-78"/>
              </a:rPr>
              <a:t>حفظ انقباض عض</a:t>
            </a:r>
            <a:r>
              <a:rPr lang="fa-IR" sz="2700" b="1" dirty="0">
                <a:solidFill>
                  <a:srgbClr val="FF0000"/>
                </a:solidFill>
                <a:cs typeface="B Nazanin" panose="00000400000000000000" pitchFamily="2" charset="-78"/>
              </a:rPr>
              <a:t>لا</a:t>
            </a:r>
            <a:r>
              <a:rPr lang="ar-SA" sz="2700" b="1" dirty="0">
                <a:solidFill>
                  <a:srgbClr val="FF0000"/>
                </a:solidFill>
                <a:cs typeface="B Nazanin" panose="00000400000000000000" pitchFamily="2" charset="-78"/>
              </a:rPr>
              <a:t>ت کف لگن در حالت زانو خم در شکم</a:t>
            </a:r>
            <a:br>
              <a:rPr lang="en-US" dirty="0">
                <a:cs typeface="B Nazanin" panose="00000400000000000000" pitchFamily="2" charset="-78"/>
              </a:rPr>
            </a:br>
            <a:endParaRPr lang="en-US" dirty="0"/>
          </a:p>
        </p:txBody>
      </p:sp>
      <p:pic>
        <p:nvPicPr>
          <p:cNvPr id="17" name="Image 2039"/>
          <p:cNvPicPr/>
          <p:nvPr/>
        </p:nvPicPr>
        <p:blipFill>
          <a:blip r:embed="rId2" cstate="print"/>
          <a:stretch>
            <a:fillRect/>
          </a:stretch>
        </p:blipFill>
        <p:spPr>
          <a:xfrm>
            <a:off x="6858001" y="3688974"/>
            <a:ext cx="2941455" cy="1718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 2038"/>
          <p:cNvPicPr/>
          <p:nvPr/>
        </p:nvPicPr>
        <p:blipFill>
          <a:blip r:embed="rId3" cstate="print"/>
          <a:stretch>
            <a:fillRect/>
          </a:stretch>
        </p:blipFill>
        <p:spPr>
          <a:xfrm>
            <a:off x="3325907" y="3729319"/>
            <a:ext cx="2941456" cy="1684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6237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7396"/>
            <a:ext cx="10515600" cy="5089567"/>
          </a:xfrm>
        </p:spPr>
        <p:txBody>
          <a:bodyPr>
            <a:normAutofit/>
          </a:bodyPr>
          <a:lstStyle/>
          <a:p>
            <a:pPr algn="just" rtl="1"/>
            <a:r>
              <a:rPr lang="ar-SA" sz="2400" b="1" dirty="0">
                <a:cs typeface="B Nazanin" panose="00000400000000000000" pitchFamily="2" charset="-78"/>
              </a:rPr>
              <a:t>روی صندلی بنشینید و کف پاها را روی زمین قرار دهید</a:t>
            </a:r>
            <a:r>
              <a:rPr lang="en-US" sz="2400" b="1" dirty="0">
                <a:cs typeface="B Nazanin" panose="00000400000000000000" pitchFamily="2" charset="-78"/>
              </a:rPr>
              <a:t>.</a:t>
            </a:r>
            <a:endParaRPr lang="fa-IR" sz="2400" b="1" dirty="0">
              <a:cs typeface="B Nazanin" panose="00000400000000000000" pitchFamily="2" charset="-78"/>
            </a:endParaRPr>
          </a:p>
          <a:p>
            <a:pPr algn="just" rtl="1"/>
            <a:r>
              <a:rPr lang="ar-SA" sz="2400" b="1" dirty="0">
                <a:cs typeface="B Nazanin" panose="00000400000000000000" pitchFamily="2" charset="-78"/>
              </a:rPr>
              <a:t>یک حوله جمع</a:t>
            </a:r>
            <a:r>
              <a:rPr lang="fa-IR" sz="2400" b="1" dirty="0">
                <a:cs typeface="B Nazanin" panose="00000400000000000000" pitchFamily="2" charset="-78"/>
              </a:rPr>
              <a:t> </a:t>
            </a:r>
            <a:r>
              <a:rPr lang="ar-SA" sz="2400" b="1" dirty="0">
                <a:cs typeface="B Nazanin" panose="00000400000000000000" pitchFamily="2" charset="-78"/>
              </a:rPr>
              <a:t>شده یا توپ کوچکی را بین زانوها قرار دهید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p>
          <a:p>
            <a:pPr algn="just" rtl="1"/>
            <a:r>
              <a:rPr lang="ar-SA" sz="2400" b="1" dirty="0">
                <a:cs typeface="B Nazanin" panose="00000400000000000000" pitchFamily="2" charset="-78"/>
              </a:rPr>
              <a:t>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 و در همان حال توسط زانوها به حوله فشار وارد نمایید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p>
          <a:p>
            <a:pPr algn="just" rtl="1"/>
            <a:r>
              <a:rPr lang="ar-SA" sz="2400" b="1" dirty="0">
                <a:cs typeface="B Nazanin" panose="00000400000000000000" pitchFamily="2" charset="-78"/>
              </a:rPr>
              <a:t>این وضعیت را به مدت </a:t>
            </a:r>
            <a:r>
              <a:rPr lang="fa-IR" sz="2400" b="1" dirty="0">
                <a:cs typeface="B Nazanin" panose="00000400000000000000" pitchFamily="2" charset="-78"/>
              </a:rPr>
              <a:t>5 </a:t>
            </a:r>
            <a:r>
              <a:rPr lang="ar-SA" sz="2400" b="1" dirty="0">
                <a:cs typeface="B Nazanin" panose="00000400000000000000" pitchFamily="2" charset="-78"/>
              </a:rPr>
              <a:t>ثانیه حفظ کنید و سپس عض</a:t>
            </a:r>
            <a:r>
              <a:rPr lang="fa-IR" sz="2400" b="1" dirty="0">
                <a:cs typeface="B Nazanin" panose="00000400000000000000" pitchFamily="2" charset="-78"/>
              </a:rPr>
              <a:t>لا</a:t>
            </a:r>
            <a:r>
              <a:rPr lang="ar-SA" sz="2400" b="1" dirty="0">
                <a:cs typeface="B Nazanin" panose="00000400000000000000" pitchFamily="2" charset="-78"/>
              </a:rPr>
              <a:t>ت کف لگن را شل کرده و دیگر به حوله فشار وارد نکنید</a:t>
            </a:r>
            <a:r>
              <a:rPr lang="fa-IR" sz="2400" b="1" dirty="0">
                <a:cs typeface="B Nazanin" panose="00000400000000000000" pitchFamily="2" charset="-78"/>
              </a:rPr>
              <a:t>.</a:t>
            </a:r>
          </a:p>
          <a:p>
            <a:pPr algn="just" rtl="1"/>
            <a:r>
              <a:rPr lang="en-US" sz="2400" b="1" dirty="0">
                <a:cs typeface="B Nazanin" panose="00000400000000000000" pitchFamily="2" charset="-78"/>
              </a:rPr>
              <a:t> </a:t>
            </a:r>
            <a:r>
              <a:rPr lang="fa-IR" sz="2400" b="1" dirty="0">
                <a:cs typeface="B Nazanin" panose="00000400000000000000" pitchFamily="2" charset="-78"/>
              </a:rPr>
              <a:t>10 </a:t>
            </a:r>
            <a:r>
              <a:rPr lang="ar-SA" sz="2400" b="1" dirty="0">
                <a:cs typeface="B Nazanin" panose="00000400000000000000" pitchFamily="2" charset="-78"/>
              </a:rPr>
              <a:t>ثانیه استراحت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این کار را </a:t>
            </a:r>
            <a:r>
              <a:rPr lang="fa-IR" sz="2400" b="1" dirty="0">
                <a:cs typeface="B Nazanin" panose="00000400000000000000" pitchFamily="2" charset="-78"/>
              </a:rPr>
              <a:t>10</a:t>
            </a:r>
            <a:r>
              <a:rPr lang="ar-SA" sz="2400" b="1" dirty="0">
                <a:cs typeface="B Nazanin" panose="00000400000000000000" pitchFamily="2" charset="-78"/>
              </a:rPr>
              <a:t>مرتبه تکرار کنید</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سپس </a:t>
            </a:r>
            <a:r>
              <a:rPr lang="fa-IR" sz="2400" b="1" dirty="0">
                <a:cs typeface="B Nazanin" panose="00000400000000000000" pitchFamily="2" charset="-78"/>
              </a:rPr>
              <a:t>2 </a:t>
            </a:r>
            <a:r>
              <a:rPr lang="ar-SA" sz="2400" b="1" dirty="0">
                <a:cs typeface="B Nazanin" panose="00000400000000000000" pitchFamily="2" charset="-78"/>
              </a:rPr>
              <a:t>دقیقه استراحت کرده و</a:t>
            </a:r>
            <a:r>
              <a:rPr lang="fa-IR" sz="2400" b="1" dirty="0">
                <a:cs typeface="B Nazanin" panose="00000400000000000000" pitchFamily="2" charset="-78"/>
              </a:rPr>
              <a:t>10 </a:t>
            </a:r>
            <a:r>
              <a:rPr lang="ar-SA" sz="2400" b="1" dirty="0">
                <a:cs typeface="B Nazanin" panose="00000400000000000000" pitchFamily="2" charset="-78"/>
              </a:rPr>
              <a:t>بار دیگر این تمرین را تکرار کنید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r>
              <a:rPr lang="ar-SA" sz="2400" b="1" dirty="0">
                <a:cs typeface="B Nazanin" panose="00000400000000000000" pitchFamily="2" charset="-78"/>
              </a:rPr>
              <a:t>این تمرین</a:t>
            </a:r>
            <a:r>
              <a:rPr lang="fa-IR" sz="2400" b="1" dirty="0">
                <a:cs typeface="B Nazanin" panose="00000400000000000000" pitchFamily="2" charset="-78"/>
              </a:rPr>
              <a:t> </a:t>
            </a:r>
            <a:r>
              <a:rPr lang="ar-SA" sz="2400" b="1" dirty="0">
                <a:cs typeface="B Nazanin" panose="00000400000000000000" pitchFamily="2" charset="-78"/>
              </a:rPr>
              <a:t>را </a:t>
            </a:r>
            <a:r>
              <a:rPr lang="fa-IR" sz="2400" b="1" dirty="0">
                <a:cs typeface="B Nazanin" panose="00000400000000000000" pitchFamily="2" charset="-78"/>
              </a:rPr>
              <a:t>2 </a:t>
            </a:r>
            <a:r>
              <a:rPr lang="ar-SA" sz="2400" b="1" dirty="0">
                <a:cs typeface="B Nazanin" panose="00000400000000000000" pitchFamily="2" charset="-78"/>
              </a:rPr>
              <a:t>مرتبه دیگر نیز در روز انجام دهید</a:t>
            </a:r>
            <a:r>
              <a:rPr lang="fa-IR" sz="2400" b="1" dirty="0">
                <a:cs typeface="B Nazanin" panose="00000400000000000000" pitchFamily="2" charset="-78"/>
              </a:rPr>
              <a:t>.</a:t>
            </a:r>
            <a:endParaRPr lang="en-US" sz="2400" b="1" dirty="0">
              <a:cs typeface="B Nazanin" panose="00000400000000000000" pitchFamily="2" charset="-78"/>
            </a:endParaRPr>
          </a:p>
          <a:p>
            <a:pPr algn="r" rtl="1"/>
            <a:endParaRPr lang="en-US" sz="2200" dirty="0">
              <a:cs typeface="B Nazanin" panose="00000400000000000000" pitchFamily="2" charset="-78"/>
            </a:endParaRPr>
          </a:p>
        </p:txBody>
      </p:sp>
      <p:sp>
        <p:nvSpPr>
          <p:cNvPr id="6" name="Title 5"/>
          <p:cNvSpPr>
            <a:spLocks noGrp="1"/>
          </p:cNvSpPr>
          <p:nvPr>
            <p:ph type="title"/>
          </p:nvPr>
        </p:nvSpPr>
        <p:spPr>
          <a:xfrm>
            <a:off x="838200" y="365126"/>
            <a:ext cx="10515600" cy="722270"/>
          </a:xfrm>
        </p:spPr>
        <p:txBody>
          <a:bodyPr>
            <a:normAutofit/>
          </a:bodyPr>
          <a:lstStyle/>
          <a:p>
            <a:pPr algn="ctr"/>
            <a:r>
              <a:rPr lang="fa-IR" sz="2400" b="1" dirty="0">
                <a:solidFill>
                  <a:srgbClr val="FF0000"/>
                </a:solidFill>
                <a:cs typeface="B Nazanin" panose="00000400000000000000" pitchFamily="2" charset="-78"/>
              </a:rPr>
              <a:t>16-</a:t>
            </a:r>
            <a:r>
              <a:rPr lang="ar-SA" sz="2400" b="1" dirty="0">
                <a:solidFill>
                  <a:srgbClr val="FF0000"/>
                </a:solidFill>
                <a:cs typeface="B Nazanin" panose="00000400000000000000" pitchFamily="2" charset="-78"/>
              </a:rPr>
              <a:t>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a:t>
            </a:r>
            <a:r>
              <a:rPr lang="ar-SA" sz="2400" b="1" dirty="0">
                <a:cs typeface="B Nazanin" panose="00000400000000000000" pitchFamily="2" charset="-78"/>
              </a:rPr>
              <a:t> </a:t>
            </a:r>
            <a:r>
              <a:rPr lang="ar-SA" sz="2400" b="1" dirty="0">
                <a:solidFill>
                  <a:srgbClr val="FF0000"/>
                </a:solidFill>
                <a:cs typeface="B Nazanin" panose="00000400000000000000" pitchFamily="2" charset="-78"/>
              </a:rPr>
              <a:t>حالت نشسته با زانوهای به هم چسبیده </a:t>
            </a:r>
            <a:endParaRPr lang="en-US" sz="2400" b="1" dirty="0">
              <a:solidFill>
                <a:srgbClr val="FF0000"/>
              </a:solidFill>
            </a:endParaRPr>
          </a:p>
        </p:txBody>
      </p:sp>
      <p:pic>
        <p:nvPicPr>
          <p:cNvPr id="7" name="Image 2045"/>
          <p:cNvPicPr/>
          <p:nvPr/>
        </p:nvPicPr>
        <p:blipFill>
          <a:blip r:embed="rId2" cstate="print"/>
          <a:stretch>
            <a:fillRect/>
          </a:stretch>
        </p:blipFill>
        <p:spPr>
          <a:xfrm>
            <a:off x="4536535" y="4196844"/>
            <a:ext cx="1871047" cy="2415802"/>
          </a:xfrm>
          <a:prstGeom prst="rect">
            <a:avLst/>
          </a:prstGeom>
        </p:spPr>
      </p:pic>
    </p:spTree>
    <p:extLst>
      <p:ext uri="{BB962C8B-B14F-4D97-AF65-F5344CB8AC3E}">
        <p14:creationId xmlns:p14="http://schemas.microsoft.com/office/powerpoint/2010/main" val="430724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5481" y="1196753"/>
            <a:ext cx="10672119" cy="5296121"/>
          </a:xfrm>
        </p:spPr>
        <p:txBody>
          <a:bodyPr/>
          <a:lstStyle/>
          <a:p>
            <a:pPr algn="just" rtl="1"/>
            <a:r>
              <a:rPr lang="ar-SA" sz="2400" b="1" dirty="0">
                <a:cs typeface="B Nazanin" panose="00000400000000000000" pitchFamily="2" charset="-78"/>
              </a:rPr>
              <a:t>در حالت ایستاده وقتی در حال شستن ظروف هستید یا سایر کارهای روزمره را انجام می</a:t>
            </a:r>
            <a:r>
              <a:rPr lang="fa-IR" sz="2400" b="1" dirty="0">
                <a:cs typeface="B Nazanin" panose="00000400000000000000" pitchFamily="2" charset="-78"/>
              </a:rPr>
              <a:t> </a:t>
            </a:r>
            <a:r>
              <a:rPr lang="ar-SA" sz="2400" b="1" dirty="0">
                <a:cs typeface="B Nazanin" panose="00000400000000000000" pitchFamily="2" charset="-78"/>
              </a:rPr>
              <a:t>دهید، یادتان باشد عض</a:t>
            </a:r>
            <a:r>
              <a:rPr lang="fa-IR" sz="2400" b="1" dirty="0">
                <a:cs typeface="B Nazanin" panose="00000400000000000000" pitchFamily="2" charset="-78"/>
              </a:rPr>
              <a:t>لا</a:t>
            </a:r>
            <a:r>
              <a:rPr lang="ar-SA" sz="2400" b="1" dirty="0">
                <a:cs typeface="B Nazanin" panose="00000400000000000000" pitchFamily="2" charset="-78"/>
              </a:rPr>
              <a:t>ت کف لگن را منقبض کنید و این انقباض را تا حد ممکن حفظ کنید تا به سیستم ناخودآگاه شما تبدیل شود </a:t>
            </a:r>
            <a:r>
              <a:rPr lang="fa-IR" sz="2400" b="1" dirty="0">
                <a:cs typeface="B Nazanin" panose="00000400000000000000" pitchFamily="2" charset="-78"/>
              </a:rPr>
              <a:t>(10</a:t>
            </a:r>
            <a:r>
              <a:rPr lang="ar-SA" sz="2400" b="1" dirty="0">
                <a:cs typeface="B Nazanin" panose="00000400000000000000" pitchFamily="2" charset="-78"/>
              </a:rPr>
              <a:t>ثانیه</a:t>
            </a:r>
            <a:r>
              <a:rPr lang="fa-IR" sz="2400" b="1" dirty="0">
                <a:cs typeface="B Nazanin" panose="00000400000000000000" pitchFamily="2" charset="-78"/>
              </a:rPr>
              <a:t> </a:t>
            </a:r>
            <a:r>
              <a:rPr lang="ar-SA" sz="2400" b="1" dirty="0">
                <a:cs typeface="B Nazanin" panose="00000400000000000000" pitchFamily="2" charset="-78"/>
              </a:rPr>
              <a:t>انقباض </a:t>
            </a:r>
            <a:r>
              <a:rPr lang="en-US" sz="2400" b="1" dirty="0">
                <a:cs typeface="B Nazanin" panose="00000400000000000000" pitchFamily="2" charset="-78"/>
              </a:rPr>
              <a:t>– </a:t>
            </a:r>
            <a:r>
              <a:rPr lang="fa-IR" sz="2400" b="1" dirty="0">
                <a:cs typeface="B Nazanin" panose="00000400000000000000" pitchFamily="2" charset="-78"/>
              </a:rPr>
              <a:t>10 </a:t>
            </a:r>
            <a:r>
              <a:rPr lang="ar-SA" sz="2400" b="1" dirty="0">
                <a:cs typeface="B Nazanin" panose="00000400000000000000" pitchFamily="2" charset="-78"/>
              </a:rPr>
              <a:t>ثانیه شل</a:t>
            </a:r>
            <a:r>
              <a:rPr lang="fa-IR" sz="2400" b="1" dirty="0">
                <a:cs typeface="B Nazanin" panose="00000400000000000000" pitchFamily="2" charset="-78"/>
              </a:rPr>
              <a:t> </a:t>
            </a:r>
            <a:r>
              <a:rPr lang="ar-SA" sz="2400" b="1" dirty="0">
                <a:cs typeface="B Nazanin" panose="00000400000000000000" pitchFamily="2" charset="-78"/>
              </a:rPr>
              <a:t>کردن و زیادکردن زمان انقباض و </a:t>
            </a:r>
            <a:r>
              <a:rPr lang="fa-IR" sz="2400" b="1" dirty="0">
                <a:cs typeface="B Nazanin" panose="00000400000000000000" pitchFamily="2" charset="-78"/>
              </a:rPr>
              <a:t>کم کردن </a:t>
            </a:r>
            <a:r>
              <a:rPr lang="ar-SA" sz="2400" b="1" dirty="0">
                <a:cs typeface="B Nazanin" panose="00000400000000000000" pitchFamily="2" charset="-78"/>
              </a:rPr>
              <a:t>زمان شل</a:t>
            </a:r>
            <a:r>
              <a:rPr lang="fa-IR" sz="2400" b="1" dirty="0">
                <a:cs typeface="B Nazanin" panose="00000400000000000000" pitchFamily="2" charset="-78"/>
              </a:rPr>
              <a:t> </a:t>
            </a:r>
            <a:r>
              <a:rPr lang="ar-SA" sz="2400" b="1" dirty="0">
                <a:cs typeface="B Nazanin" panose="00000400000000000000" pitchFamily="2" charset="-78"/>
              </a:rPr>
              <a:t>کردن</a:t>
            </a:r>
            <a:r>
              <a:rPr lang="fa-IR" sz="2400" b="1" dirty="0">
                <a:cs typeface="B Nazanin" panose="00000400000000000000" pitchFamily="2" charset="-78"/>
              </a:rPr>
              <a:t>)</a:t>
            </a:r>
          </a:p>
          <a:p>
            <a:pPr marL="0" indent="0" algn="ctr" rtl="1">
              <a:buNone/>
            </a:pPr>
            <a:r>
              <a:rPr lang="fa-IR" sz="2400" b="1" dirty="0">
                <a:solidFill>
                  <a:srgbClr val="FF0000"/>
                </a:solidFill>
                <a:cs typeface="B Nazanin" panose="00000400000000000000" pitchFamily="2" charset="-78"/>
              </a:rPr>
              <a:t>18-</a:t>
            </a:r>
            <a:r>
              <a:rPr lang="ar-SA" sz="2400" b="1" dirty="0">
                <a:solidFill>
                  <a:srgbClr val="FF0000"/>
                </a:solidFill>
                <a:cs typeface="B Nazanin" panose="00000400000000000000" pitchFamily="2" charset="-78"/>
              </a:rPr>
              <a:t> حفظ انقباض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در حالت نشسته و هنگام بلند شدن از روی صندلی</a:t>
            </a:r>
            <a:endParaRPr lang="fa-IR" sz="2400" b="1" dirty="0">
              <a:solidFill>
                <a:srgbClr val="FF0000"/>
              </a:solidFill>
              <a:cs typeface="B Nazanin" panose="00000400000000000000" pitchFamily="2" charset="-78"/>
            </a:endParaRPr>
          </a:p>
          <a:p>
            <a:pPr algn="just" rtl="1"/>
            <a:r>
              <a:rPr lang="ar-SA" sz="2200" b="1" dirty="0">
                <a:cs typeface="B Nazanin" panose="00000400000000000000" pitchFamily="2" charset="-78"/>
              </a:rPr>
              <a:t> در حالت نشسته نیز مانند تمرین قبل، حین انجام کارهای دیگر مثل تماشای تلویزیون یا صحبت</a:t>
            </a:r>
            <a:r>
              <a:rPr lang="fa-IR" sz="2200" b="1" dirty="0">
                <a:cs typeface="B Nazanin" panose="00000400000000000000" pitchFamily="2" charset="-78"/>
              </a:rPr>
              <a:t> </a:t>
            </a:r>
            <a:r>
              <a:rPr lang="ar-SA" sz="2200" b="1" dirty="0">
                <a:cs typeface="B Nazanin" panose="00000400000000000000" pitchFamily="2" charset="-78"/>
              </a:rPr>
              <a:t>کردن این انقباض را حفظ کنید</a:t>
            </a:r>
            <a:r>
              <a:rPr lang="fa-IR" sz="2200" b="1" dirty="0">
                <a:cs typeface="B Nazanin" panose="00000400000000000000" pitchFamily="2" charset="-78"/>
              </a:rPr>
              <a:t>.</a:t>
            </a:r>
            <a:r>
              <a:rPr lang="en-US" sz="2200" b="1" dirty="0">
                <a:cs typeface="B Nazanin" panose="00000400000000000000" pitchFamily="2" charset="-78"/>
              </a:rPr>
              <a:t> </a:t>
            </a:r>
            <a:r>
              <a:rPr lang="fa-IR" sz="2200" b="1" dirty="0">
                <a:cs typeface="B Nazanin" panose="00000400000000000000" pitchFamily="2" charset="-78"/>
              </a:rPr>
              <a:t> </a:t>
            </a:r>
            <a:r>
              <a:rPr lang="ar-SA" sz="2200" b="1" dirty="0">
                <a:cs typeface="B Nazanin" panose="00000400000000000000" pitchFamily="2" charset="-78"/>
              </a:rPr>
              <a:t>در حین بلند شدن از روی صندلی نیز انقباض را</a:t>
            </a:r>
            <a:r>
              <a:rPr lang="fa-IR" sz="2200" b="1" dirty="0">
                <a:cs typeface="B Nazanin" panose="00000400000000000000" pitchFamily="2" charset="-78"/>
              </a:rPr>
              <a:t> </a:t>
            </a:r>
            <a:r>
              <a:rPr lang="ar-SA" sz="2200" b="1" dirty="0">
                <a:cs typeface="B Nazanin" panose="00000400000000000000" pitchFamily="2" charset="-78"/>
              </a:rPr>
              <a:t>حفظ کنید</a:t>
            </a:r>
            <a:r>
              <a:rPr lang="fa-IR" sz="2200" b="1" dirty="0">
                <a:cs typeface="B Nazanin" panose="00000400000000000000" pitchFamily="2" charset="-78"/>
              </a:rPr>
              <a:t>.</a:t>
            </a:r>
            <a:r>
              <a:rPr lang="en-US" sz="2200" b="1" dirty="0">
                <a:cs typeface="B Nazanin" panose="00000400000000000000" pitchFamily="2" charset="-78"/>
              </a:rPr>
              <a:t> </a:t>
            </a:r>
            <a:r>
              <a:rPr lang="ar-SA" sz="2200" b="1" dirty="0">
                <a:cs typeface="B Nazanin" panose="00000400000000000000" pitchFamily="2" charset="-78"/>
              </a:rPr>
              <a:t>سعی کنید زمان حفظ انقباض را به تدریج افزایش دهید</a:t>
            </a:r>
            <a:r>
              <a:rPr lang="en-US" sz="2200" b="1" dirty="0">
                <a:cs typeface="B Nazanin" panose="00000400000000000000" pitchFamily="2" charset="-78"/>
              </a:rPr>
              <a:t>.</a:t>
            </a:r>
          </a:p>
          <a:p>
            <a:pPr algn="r" rtl="1"/>
            <a:endParaRPr lang="en-US" dirty="0">
              <a:cs typeface="B Nazanin" panose="00000400000000000000" pitchFamily="2" charset="-78"/>
            </a:endParaRPr>
          </a:p>
        </p:txBody>
      </p:sp>
      <p:sp>
        <p:nvSpPr>
          <p:cNvPr id="6" name="Title 5"/>
          <p:cNvSpPr>
            <a:spLocks noGrp="1"/>
          </p:cNvSpPr>
          <p:nvPr>
            <p:ph type="title"/>
          </p:nvPr>
        </p:nvSpPr>
        <p:spPr>
          <a:xfrm>
            <a:off x="838200" y="365126"/>
            <a:ext cx="10515600" cy="831628"/>
          </a:xfrm>
        </p:spPr>
        <p:txBody>
          <a:bodyPr>
            <a:normAutofit/>
          </a:bodyPr>
          <a:lstStyle/>
          <a:p>
            <a:pPr algn="ctr"/>
            <a:r>
              <a:rPr lang="fa-IR" sz="2400" b="1" dirty="0">
                <a:solidFill>
                  <a:srgbClr val="FF0000"/>
                </a:solidFill>
                <a:cs typeface="B Nazanin" panose="00000400000000000000" pitchFamily="2" charset="-78"/>
              </a:rPr>
              <a:t>17-</a:t>
            </a:r>
            <a:r>
              <a:rPr lang="ar-SA" sz="2400" b="1" dirty="0">
                <a:solidFill>
                  <a:srgbClr val="FF0000"/>
                </a:solidFill>
                <a:cs typeface="B Nazanin" panose="00000400000000000000" pitchFamily="2" charset="-78"/>
              </a:rPr>
              <a:t>حفظ انقباض </a:t>
            </a:r>
            <a:r>
              <a:rPr lang="fa-IR" sz="2400" b="1" dirty="0">
                <a:solidFill>
                  <a:srgbClr val="FF0000"/>
                </a:solidFill>
                <a:cs typeface="B Nazanin" panose="00000400000000000000" pitchFamily="2" charset="-78"/>
              </a:rPr>
              <a:t>عضلات</a:t>
            </a:r>
            <a:r>
              <a:rPr lang="ar-SA" sz="2400" b="1" dirty="0">
                <a:solidFill>
                  <a:srgbClr val="FF0000"/>
                </a:solidFill>
                <a:cs typeface="B Nazanin" panose="00000400000000000000" pitchFamily="2" charset="-78"/>
              </a:rPr>
              <a:t> کف لگن در هنگام انجام کارهای روزمره</a:t>
            </a:r>
            <a:endParaRPr lang="en-US" sz="2400" b="1" dirty="0">
              <a:solidFill>
                <a:srgbClr val="FF0000"/>
              </a:solidFill>
            </a:endParaRPr>
          </a:p>
        </p:txBody>
      </p:sp>
      <p:pic>
        <p:nvPicPr>
          <p:cNvPr id="7" name="Image 2046"/>
          <p:cNvPicPr/>
          <p:nvPr/>
        </p:nvPicPr>
        <p:blipFill>
          <a:blip r:embed="rId2" cstate="print"/>
          <a:stretch>
            <a:fillRect/>
          </a:stretch>
        </p:blipFill>
        <p:spPr>
          <a:xfrm>
            <a:off x="5423646" y="3850376"/>
            <a:ext cx="1972236" cy="2577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682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منظور از بی اختیاری ادرار هرگونه نشت غیرارادی ادرار است</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marL="0" indent="0" algn="just" rtl="1">
              <a:lnSpc>
                <a:spcPct val="150000"/>
              </a:lnSpc>
              <a:buNone/>
            </a:pPr>
            <a:r>
              <a:rPr lang="fa-IR" sz="2400" b="1" dirty="0">
                <a:effectLst>
                  <a:outerShdw blurRad="31750" dist="25400" dir="5400000" algn="tl" rotWithShape="0">
                    <a:srgbClr val="000000">
                      <a:alpha val="25000"/>
                    </a:srgbClr>
                  </a:outerShdw>
                </a:effectLst>
                <a:latin typeface="+mj-lt"/>
                <a:ea typeface="+mj-ea"/>
                <a:cs typeface="B Nazanin" pitchFamily="2" charset="-78"/>
              </a:rPr>
              <a:t> که منجر به کاهش کیفیت زندگی، بهداشت فردی و روابط اجتماعی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 </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شیوع بی اختیاری ادرار با افزایش سن بیشتر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 </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بیش از 60 درصد زنان بالای 40 سال و بیش از 80 درصد زنان بالای 60 سال تعدادی از علائم بی اختیاری ادرار را دارند.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بی اختیاری ادرار تنها مختص زنان نیست و در مردان نیز دیده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 ولی کمتر است.</a:t>
            </a:r>
          </a:p>
          <a:p>
            <a:pPr algn="just" rtl="1">
              <a:lnSpc>
                <a:spcPct val="150000"/>
              </a:lnSpc>
            </a:pPr>
            <a:endParaRPr lang="fa-IR" sz="24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endParaRPr>
          </a:p>
        </p:txBody>
      </p:sp>
      <p:sp>
        <p:nvSpPr>
          <p:cNvPr id="6" name="Title 5"/>
          <p:cNvSpPr>
            <a:spLocks noGrp="1"/>
          </p:cNvSpPr>
          <p:nvPr>
            <p:ph type="title"/>
          </p:nvPr>
        </p:nvSpPr>
        <p:spPr>
          <a:xfrm>
            <a:off x="5350476" y="365126"/>
            <a:ext cx="6003324" cy="1080616"/>
          </a:xfrm>
        </p:spPr>
        <p:txBody>
          <a:bodyPr>
            <a:normAutofit/>
          </a:bodyPr>
          <a:lstStyle/>
          <a:p>
            <a:pPr algn="ctr"/>
            <a:r>
              <a:rPr lang="fa-IR"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مفهوم بی اختیاری ادرار :</a:t>
            </a:r>
            <a:endParaRPr lang="fa-IR" sz="4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Content Placeholder 7">
            <a:extLst>
              <a:ext uri="{FF2B5EF4-FFF2-40B4-BE49-F238E27FC236}">
                <a16:creationId xmlns:a16="http://schemas.microsoft.com/office/drawing/2014/main" id="{4A5B216D-D8B3-4EB9-8ECF-E28B20757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32" y="262409"/>
            <a:ext cx="4151407" cy="2762572"/>
          </a:xfrm>
          <a:prstGeom prst="ellipse">
            <a:avLst/>
          </a:prstGeom>
          <a:ln>
            <a:noFill/>
          </a:ln>
          <a:effectLst>
            <a:softEdge rad="112500"/>
          </a:effectLst>
        </p:spPr>
      </p:pic>
    </p:spTree>
  </p:cSld>
  <p:clrMapOvr>
    <a:masterClrMapping/>
  </p:clrMapOvr>
  <p:transition spd="med">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341" y="1068583"/>
            <a:ext cx="11257005" cy="4938710"/>
          </a:xfrm>
        </p:spPr>
        <p:txBody>
          <a:bodyPr/>
          <a:lstStyle/>
          <a:p>
            <a:pPr algn="r" rtl="1"/>
            <a:r>
              <a:rPr lang="fa-IR" sz="2400" b="1" dirty="0">
                <a:solidFill>
                  <a:srgbClr val="FF0000"/>
                </a:solidFill>
                <a:cs typeface="B Nazanin" panose="00000400000000000000" pitchFamily="2" charset="-78"/>
              </a:rPr>
              <a:t>نکته: </a:t>
            </a:r>
            <a:r>
              <a:rPr lang="fa-IR" sz="2400" b="1" dirty="0">
                <a:cs typeface="B Nazanin" panose="00000400000000000000" pitchFamily="2" charset="-78"/>
              </a:rPr>
              <a:t>حین انجام این تمرین برای جلوگیری از افتادن، حتما نزدیک یک تکیه گاه بایستید.</a:t>
            </a:r>
          </a:p>
          <a:p>
            <a:pPr algn="r" rtl="1"/>
            <a:r>
              <a:rPr lang="fa-IR" sz="2400" b="1" dirty="0">
                <a:solidFill>
                  <a:srgbClr val="FF0000"/>
                </a:solidFill>
                <a:cs typeface="B Nazanin" panose="00000400000000000000" pitchFamily="2" charset="-78"/>
              </a:rPr>
              <a:t>اخطار</a:t>
            </a:r>
            <a:r>
              <a:rPr lang="fa-IR" sz="2400" b="1" dirty="0">
                <a:cs typeface="B Nazanin" panose="00000400000000000000" pitchFamily="2" charset="-78"/>
              </a:rPr>
              <a:t>: افرادی که مشکل تعادل دارند نباید این حرکت را بدون کمک و تنها انجام دهند. بایستید و عضلات کف لگن را منقبض کنید. با حفظ انقباض عضلات کف لگن، عمل گام برداشتن را به صورت یک قدم به جلو و عقب انجام دهید. با گذشت زمان طول قدمها را بیشترکنید یا قدمهای سریعتری بردارید.</a:t>
            </a:r>
          </a:p>
          <a:p>
            <a:pPr algn="r" rtl="1"/>
            <a:endParaRPr lang="fa-IR" dirty="0"/>
          </a:p>
          <a:p>
            <a:pPr marL="0" indent="0" algn="r" rtl="1">
              <a:buNone/>
            </a:pPr>
            <a:endParaRPr lang="en-US" dirty="0"/>
          </a:p>
        </p:txBody>
      </p:sp>
      <p:sp>
        <p:nvSpPr>
          <p:cNvPr id="6" name="Title 5"/>
          <p:cNvSpPr>
            <a:spLocks noGrp="1"/>
          </p:cNvSpPr>
          <p:nvPr>
            <p:ph type="title"/>
          </p:nvPr>
        </p:nvSpPr>
        <p:spPr>
          <a:xfrm>
            <a:off x="838200" y="365126"/>
            <a:ext cx="10515600" cy="703456"/>
          </a:xfrm>
        </p:spPr>
        <p:txBody>
          <a:bodyPr>
            <a:normAutofit/>
          </a:bodyPr>
          <a:lstStyle/>
          <a:p>
            <a:pPr algn="ctr" rtl="1"/>
            <a:r>
              <a:rPr lang="fa-IR" sz="2400" b="1" dirty="0">
                <a:solidFill>
                  <a:srgbClr val="FF0000"/>
                </a:solidFill>
                <a:cs typeface="B Nazanin" panose="00000400000000000000" pitchFamily="2" charset="-78"/>
              </a:rPr>
              <a:t>19-حفظ انقباض عضلات کف لگن در هنگام قدم برداشتن</a:t>
            </a:r>
          </a:p>
        </p:txBody>
      </p:sp>
      <p:pic>
        <p:nvPicPr>
          <p:cNvPr id="10" name="Image 2047"/>
          <p:cNvPicPr/>
          <p:nvPr/>
        </p:nvPicPr>
        <p:blipFill>
          <a:blip r:embed="rId2" cstate="print"/>
          <a:stretch>
            <a:fillRect/>
          </a:stretch>
        </p:blipFill>
        <p:spPr>
          <a:xfrm>
            <a:off x="463015" y="2564433"/>
            <a:ext cx="1519518" cy="2187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201214" y="3429000"/>
            <a:ext cx="9743636" cy="1938992"/>
          </a:xfrm>
          <a:prstGeom prst="rect">
            <a:avLst/>
          </a:prstGeom>
        </p:spPr>
        <p:txBody>
          <a:bodyPr wrap="square">
            <a:spAutoFit/>
          </a:bodyPr>
          <a:lstStyle/>
          <a:p>
            <a:pPr algn="ctr" rtl="1">
              <a:defRPr/>
            </a:pPr>
            <a:r>
              <a:rPr lang="fa-IR" sz="2400" b="1" dirty="0">
                <a:solidFill>
                  <a:srgbClr val="FF0000"/>
                </a:solidFill>
                <a:latin typeface="Lucida Sans Unicode"/>
                <a:cs typeface="B Nazanin" panose="00000400000000000000" pitchFamily="2" charset="-78"/>
              </a:rPr>
              <a:t>20- حفظ انقباض عضلات کف لگن در حین قدم زدن</a:t>
            </a:r>
            <a:endParaRPr lang="en-US" sz="2400" b="1" dirty="0">
              <a:solidFill>
                <a:srgbClr val="FF0000"/>
              </a:solidFill>
              <a:latin typeface="Lucida Sans Unicode"/>
              <a:cs typeface="B Nazanin" panose="00000400000000000000" pitchFamily="2" charset="-78"/>
            </a:endParaRPr>
          </a:p>
          <a:p>
            <a:pPr algn="just" rtl="1">
              <a:defRPr/>
            </a:pPr>
            <a:r>
              <a:rPr lang="ar-SA" sz="2400" b="1" dirty="0">
                <a:solidFill>
                  <a:prstClr val="black"/>
                </a:solidFill>
                <a:latin typeface="Lucida Sans Unicode"/>
                <a:cs typeface="B Nazanin" panose="00000400000000000000" pitchFamily="2" charset="-78"/>
              </a:rPr>
              <a:t>تمرین</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قدم</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زدن</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را</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با</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سرعت</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بیشتر و</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تعداد</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قدم</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های</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بیشتری</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ادامه</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دهید</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و</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انقباض</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راحفظ </a:t>
            </a:r>
            <a:r>
              <a:rPr lang="fa-IR" sz="2400" b="1" dirty="0">
                <a:solidFill>
                  <a:prstClr val="black"/>
                </a:solidFill>
                <a:latin typeface="Lucida Sans Unicode"/>
                <a:cs typeface="B Nazanin" panose="00000400000000000000" pitchFamily="2" charset="-78"/>
              </a:rPr>
              <a:t>ک</a:t>
            </a:r>
            <a:r>
              <a:rPr lang="ar-SA" sz="2400" b="1" dirty="0">
                <a:solidFill>
                  <a:prstClr val="black"/>
                </a:solidFill>
                <a:latin typeface="Lucida Sans Unicode"/>
                <a:cs typeface="B Nazanin" panose="00000400000000000000" pitchFamily="2" charset="-78"/>
              </a:rPr>
              <a:t>نید</a:t>
            </a:r>
            <a:r>
              <a:rPr lang="en-US" sz="2400" b="1" dirty="0">
                <a:solidFill>
                  <a:prstClr val="black"/>
                </a:solidFill>
                <a:latin typeface="Lucida Sans Unicode"/>
                <a:cs typeface="B Nazanin" panose="00000400000000000000" pitchFamily="2" charset="-78"/>
              </a:rPr>
              <a:t>.</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در حالی</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که</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انقباضات</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را نگه داشته</a:t>
            </a:r>
            <a:r>
              <a:rPr lang="fa-IR"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اید، ابتدا </a:t>
            </a:r>
            <a:r>
              <a:rPr lang="fa-IR" sz="2400" b="1" dirty="0">
                <a:solidFill>
                  <a:prstClr val="black"/>
                </a:solidFill>
                <a:latin typeface="Lucida Sans Unicode"/>
                <a:cs typeface="B Nazanin" panose="00000400000000000000" pitchFamily="2" charset="-78"/>
              </a:rPr>
              <a:t>10 </a:t>
            </a:r>
            <a:r>
              <a:rPr lang="ar-SA" sz="2400" b="1" dirty="0">
                <a:solidFill>
                  <a:prstClr val="black"/>
                </a:solidFill>
                <a:latin typeface="Lucida Sans Unicode"/>
                <a:cs typeface="B Nazanin" panose="00000400000000000000" pitchFamily="2" charset="-78"/>
              </a:rPr>
              <a:t>قدم راه بروید</a:t>
            </a:r>
            <a:r>
              <a:rPr lang="fa-IR" sz="2400" b="1" dirty="0">
                <a:solidFill>
                  <a:prstClr val="black"/>
                </a:solidFill>
                <a:latin typeface="Lucida Sans Unicode"/>
                <a:cs typeface="B Nazanin" panose="00000400000000000000" pitchFamily="2" charset="-78"/>
              </a:rPr>
              <a:t>.</a:t>
            </a:r>
            <a:r>
              <a:rPr lang="en-US" sz="2400" b="1" dirty="0">
                <a:solidFill>
                  <a:prstClr val="black"/>
                </a:solidFill>
                <a:latin typeface="Lucida Sans Unicode"/>
                <a:cs typeface="B Nazanin" panose="00000400000000000000" pitchFamily="2" charset="-78"/>
              </a:rPr>
              <a:t> </a:t>
            </a:r>
            <a:r>
              <a:rPr lang="ar-SA" sz="2400" b="1" dirty="0">
                <a:solidFill>
                  <a:prstClr val="black"/>
                </a:solidFill>
                <a:latin typeface="Lucida Sans Unicode"/>
                <a:cs typeface="B Nazanin" panose="00000400000000000000" pitchFamily="2" charset="-78"/>
              </a:rPr>
              <a:t>اگر توانستید انقباض را حفظ کنید، آرام بدوید یا قدمها را تندتر بردارید</a:t>
            </a:r>
            <a:r>
              <a:rPr lang="en-US" sz="2400" b="1" dirty="0">
                <a:solidFill>
                  <a:prstClr val="black"/>
                </a:solidFill>
                <a:latin typeface="Lucida Sans Unicode"/>
                <a:cs typeface="B Nazanin" panose="00000400000000000000" pitchFamily="2" charset="-78"/>
              </a:rPr>
              <a:t>.</a:t>
            </a:r>
            <a:endParaRPr lang="fa-IR" sz="2400" b="1" dirty="0">
              <a:solidFill>
                <a:prstClr val="black"/>
              </a:solidFill>
              <a:latin typeface="Lucida Sans Unicode"/>
              <a:cs typeface="B Nazanin" panose="00000400000000000000" pitchFamily="2" charset="-78"/>
            </a:endParaRPr>
          </a:p>
          <a:p>
            <a:pPr algn="just" rtl="1">
              <a:defRPr/>
            </a:pPr>
            <a:r>
              <a:rPr lang="en-US" sz="2400" b="1" dirty="0">
                <a:solidFill>
                  <a:prstClr val="black"/>
                </a:solidFill>
                <a:latin typeface="Lucida Sans Unicode"/>
                <a:cs typeface="B Nazanin" panose="00000400000000000000" pitchFamily="2" charset="-78"/>
              </a:rPr>
              <a:t> </a:t>
            </a:r>
          </a:p>
        </p:txBody>
      </p:sp>
    </p:spTree>
    <p:extLst>
      <p:ext uri="{BB962C8B-B14F-4D97-AF65-F5344CB8AC3E}">
        <p14:creationId xmlns:p14="http://schemas.microsoft.com/office/powerpoint/2010/main" val="3472079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838" y="1000897"/>
            <a:ext cx="10735962" cy="5011431"/>
          </a:xfrm>
        </p:spPr>
        <p:txBody>
          <a:bodyPr>
            <a:normAutofit/>
          </a:bodyPr>
          <a:lstStyle/>
          <a:p>
            <a:pPr marL="0" indent="0" algn="r" rtl="1">
              <a:buNone/>
            </a:pPr>
            <a:r>
              <a:rPr lang="ar-SA" sz="2400" b="1" dirty="0">
                <a:solidFill>
                  <a:srgbClr val="FF0000"/>
                </a:solidFill>
                <a:cs typeface="B Nazanin" panose="00000400000000000000" pitchFamily="2" charset="-78"/>
              </a:rPr>
              <a:t>باور نادرست</a:t>
            </a:r>
            <a:r>
              <a:rPr lang="fa-IR" sz="2400" b="1" dirty="0">
                <a:solidFill>
                  <a:srgbClr val="FF0000"/>
                </a:solidFill>
                <a:cs typeface="B Nazanin" panose="00000400000000000000" pitchFamily="2" charset="-78"/>
              </a:rPr>
              <a:t> </a:t>
            </a:r>
            <a:r>
              <a:rPr lang="en-US" sz="2400" b="1" dirty="0">
                <a:solidFill>
                  <a:srgbClr val="FF0000"/>
                </a:solidFill>
                <a:cs typeface="B Nazanin" panose="00000400000000000000" pitchFamily="2" charset="-78"/>
              </a:rPr>
              <a:t>:1</a:t>
            </a:r>
            <a:r>
              <a:rPr lang="fa-IR" sz="2400" b="1" dirty="0">
                <a:solidFill>
                  <a:srgbClr val="FF0000"/>
                </a:solidFill>
                <a:cs typeface="B Nazanin" panose="00000400000000000000" pitchFamily="2" charset="-78"/>
              </a:rPr>
              <a:t> </a:t>
            </a:r>
            <a:r>
              <a:rPr lang="en-US"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فقط در دوره کوتاهی باید تمرینات تقویتی کف لگن را انجام داد</a:t>
            </a:r>
            <a:r>
              <a:rPr lang="en-US" sz="2400" b="1" dirty="0">
                <a:solidFill>
                  <a:srgbClr val="FF0000"/>
                </a:solidFill>
                <a:cs typeface="B Nazanin" panose="00000400000000000000" pitchFamily="2" charset="-78"/>
              </a:rPr>
              <a:t>.</a:t>
            </a:r>
          </a:p>
          <a:p>
            <a:pPr algn="r" rtl="1"/>
            <a:r>
              <a:rPr lang="ar-SA" sz="2400" b="1" dirty="0">
                <a:cs typeface="B Nazanin" panose="00000400000000000000" pitchFamily="2" charset="-78"/>
              </a:rPr>
              <a:t>تعدادی از تمرینات باید به صورت منظم و برای همیشه انجام شود</a:t>
            </a:r>
            <a:r>
              <a:rPr lang="en-US" sz="2400" b="1" dirty="0">
                <a:cs typeface="B Nazanin" panose="00000400000000000000" pitchFamily="2" charset="-78"/>
              </a:rPr>
              <a:t>. </a:t>
            </a:r>
            <a:endParaRPr lang="fa-IR" sz="2400" b="1" dirty="0">
              <a:cs typeface="B Nazanin" panose="00000400000000000000" pitchFamily="2" charset="-78"/>
            </a:endParaRPr>
          </a:p>
          <a:p>
            <a:pPr algn="r" rtl="1"/>
            <a:r>
              <a:rPr lang="ar-SA" sz="2400" b="1" dirty="0">
                <a:cs typeface="B Nazanin" panose="00000400000000000000" pitchFamily="2" charset="-78"/>
              </a:rPr>
              <a:t>تاثیر یک دوره </a:t>
            </a:r>
            <a:r>
              <a:rPr lang="fa-IR" sz="2400" b="1" dirty="0">
                <a:cs typeface="B Nazanin" panose="00000400000000000000" pitchFamily="2" charset="-78"/>
              </a:rPr>
              <a:t> </a:t>
            </a:r>
            <a:r>
              <a:rPr lang="ar-SA" sz="2400" b="1" dirty="0">
                <a:cs typeface="B Nazanin" panose="00000400000000000000" pitchFamily="2" charset="-78"/>
              </a:rPr>
              <a:t>توانبخشی کف لگن، در صورت</a:t>
            </a:r>
            <a:r>
              <a:rPr lang="fa-IR" sz="2400" b="1" dirty="0">
                <a:cs typeface="B Nazanin" panose="00000400000000000000" pitchFamily="2" charset="-78"/>
              </a:rPr>
              <a:t> </a:t>
            </a:r>
            <a:r>
              <a:rPr lang="ar-SA" sz="2400" b="1" dirty="0">
                <a:cs typeface="B Nazanin" panose="00000400000000000000" pitchFamily="2" charset="-78"/>
              </a:rPr>
              <a:t>ادامه</a:t>
            </a:r>
            <a:r>
              <a:rPr lang="fa-IR" sz="2400" b="1" dirty="0">
                <a:cs typeface="B Nazanin" panose="00000400000000000000" pitchFamily="2" charset="-78"/>
              </a:rPr>
              <a:t> </a:t>
            </a:r>
            <a:r>
              <a:rPr lang="ar-SA" sz="2400" b="1" dirty="0">
                <a:cs typeface="B Nazanin" panose="00000400000000000000" pitchFamily="2" charset="-78"/>
              </a:rPr>
              <a:t>دادن تمرینات مشخص می</a:t>
            </a:r>
            <a:r>
              <a:rPr lang="fa-IR" sz="2400" b="1" dirty="0">
                <a:cs typeface="B Nazanin" panose="00000400000000000000" pitchFamily="2" charset="-78"/>
              </a:rPr>
              <a:t> </a:t>
            </a:r>
            <a:r>
              <a:rPr lang="ar-SA" sz="2400" b="1" dirty="0">
                <a:cs typeface="B Nazanin" panose="00000400000000000000" pitchFamily="2" charset="-78"/>
              </a:rPr>
              <a:t>شود.</a:t>
            </a:r>
            <a:endParaRPr lang="fa-IR" sz="2400" b="1" dirty="0">
              <a:cs typeface="B Nazanin" panose="00000400000000000000" pitchFamily="2" charset="-78"/>
            </a:endParaRPr>
          </a:p>
          <a:p>
            <a:pPr algn="r" rtl="1"/>
            <a:r>
              <a:rPr lang="ar-SA" sz="2400" b="1" dirty="0">
                <a:cs typeface="B Nazanin" panose="00000400000000000000" pitchFamily="2" charset="-78"/>
              </a:rPr>
              <a:t>در صورت قطع تمرینات احتمال بروز مجدد بی</a:t>
            </a:r>
            <a:r>
              <a:rPr lang="fa-IR" sz="2400" b="1" dirty="0">
                <a:cs typeface="B Nazanin" panose="00000400000000000000" pitchFamily="2" charset="-78"/>
              </a:rPr>
              <a:t> </a:t>
            </a:r>
            <a:r>
              <a:rPr lang="ar-SA" sz="2400" b="1" dirty="0">
                <a:cs typeface="B Nazanin" panose="00000400000000000000" pitchFamily="2" charset="-78"/>
              </a:rPr>
              <a:t>اختیاری ادرار وجود دارد. </a:t>
            </a:r>
            <a:endParaRPr lang="fa-IR" sz="2400" b="1" dirty="0">
              <a:cs typeface="B Nazanin" panose="00000400000000000000" pitchFamily="2" charset="-78"/>
            </a:endParaRPr>
          </a:p>
          <a:p>
            <a:pPr marL="0" indent="0" algn="r" rtl="1">
              <a:buNone/>
            </a:pPr>
            <a:endParaRPr lang="fa-IR" sz="2400" b="1" dirty="0">
              <a:cs typeface="B Nazanin" panose="00000400000000000000" pitchFamily="2" charset="-78"/>
            </a:endParaRPr>
          </a:p>
          <a:p>
            <a:pPr marL="0" indent="0" algn="r" rtl="1">
              <a:buNone/>
            </a:pPr>
            <a:r>
              <a:rPr lang="ar-SA" sz="2400" b="1" dirty="0">
                <a:solidFill>
                  <a:srgbClr val="FF0000"/>
                </a:solidFill>
                <a:cs typeface="B Nazanin" panose="00000400000000000000" pitchFamily="2" charset="-78"/>
              </a:rPr>
              <a:t>باور نادرست</a:t>
            </a:r>
            <a:r>
              <a:rPr lang="fa-IR" sz="2400" b="1" dirty="0">
                <a:solidFill>
                  <a:srgbClr val="FF0000"/>
                </a:solidFill>
                <a:cs typeface="B Nazanin" panose="00000400000000000000" pitchFamily="2" charset="-78"/>
              </a:rPr>
              <a:t> </a:t>
            </a:r>
            <a:r>
              <a:rPr lang="en-US" sz="2400" b="1" dirty="0">
                <a:solidFill>
                  <a:srgbClr val="FF0000"/>
                </a:solidFill>
                <a:cs typeface="B Nazanin" panose="00000400000000000000" pitchFamily="2" charset="-78"/>
              </a:rPr>
              <a:t>:2</a:t>
            </a:r>
            <a:r>
              <a:rPr lang="fa-IR" sz="2400" b="1" dirty="0">
                <a:solidFill>
                  <a:srgbClr val="FF0000"/>
                </a:solidFill>
                <a:cs typeface="B Nazanin" panose="00000400000000000000" pitchFamily="2" charset="-78"/>
              </a:rPr>
              <a:t> </a:t>
            </a:r>
            <a:r>
              <a:rPr lang="en-US"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بدون تحریک الکتریکی امکان تقویت عض</a:t>
            </a:r>
            <a:r>
              <a:rPr lang="fa-IR" sz="2400" b="1" dirty="0">
                <a:solidFill>
                  <a:srgbClr val="FF0000"/>
                </a:solidFill>
                <a:cs typeface="B Nazanin" panose="00000400000000000000" pitchFamily="2" charset="-78"/>
              </a:rPr>
              <a:t>لا</a:t>
            </a:r>
            <a:r>
              <a:rPr lang="ar-SA" sz="2400" b="1" dirty="0">
                <a:solidFill>
                  <a:srgbClr val="FF0000"/>
                </a:solidFill>
                <a:cs typeface="B Nazanin" panose="00000400000000000000" pitchFamily="2" charset="-78"/>
              </a:rPr>
              <a:t>ت کف لگن وجود </a:t>
            </a:r>
            <a:r>
              <a:rPr lang="fa-IR" sz="2400" b="1" dirty="0">
                <a:solidFill>
                  <a:srgbClr val="FF0000"/>
                </a:solidFill>
                <a:cs typeface="B Nazanin" panose="00000400000000000000" pitchFamily="2" charset="-78"/>
              </a:rPr>
              <a:t>ندارد. </a:t>
            </a:r>
          </a:p>
          <a:p>
            <a:pPr algn="r" rtl="1"/>
            <a:r>
              <a:rPr lang="ar-SA" sz="2400" b="1" dirty="0">
                <a:cs typeface="B Nazanin" panose="00000400000000000000" pitchFamily="2" charset="-78"/>
              </a:rPr>
              <a:t>مهمترین عامل در تقویت عض</a:t>
            </a:r>
            <a:r>
              <a:rPr lang="fa-IR" sz="2400" b="1" dirty="0">
                <a:cs typeface="B Nazanin" panose="00000400000000000000" pitchFamily="2" charset="-78"/>
              </a:rPr>
              <a:t>لات</a:t>
            </a:r>
            <a:r>
              <a:rPr lang="ar-SA" sz="2400" b="1" dirty="0">
                <a:cs typeface="B Nazanin" panose="00000400000000000000" pitchFamily="2" charset="-78"/>
              </a:rPr>
              <a:t>، تداوم انجام تمرینات است</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p>
          <a:p>
            <a:pPr algn="r" rtl="1"/>
            <a:r>
              <a:rPr lang="ar-SA" sz="2400" b="1" dirty="0">
                <a:cs typeface="B Nazanin" panose="00000400000000000000" pitchFamily="2" charset="-78"/>
              </a:rPr>
              <a:t>ا گر ضعف عض</a:t>
            </a:r>
            <a:r>
              <a:rPr lang="fa-IR" sz="2400" b="1" dirty="0">
                <a:cs typeface="B Nazanin" panose="00000400000000000000" pitchFamily="2" charset="-78"/>
              </a:rPr>
              <a:t>لا</a:t>
            </a:r>
            <a:r>
              <a:rPr lang="ar-SA" sz="2400" b="1" dirty="0">
                <a:cs typeface="B Nazanin" panose="00000400000000000000" pitchFamily="2" charset="-78"/>
              </a:rPr>
              <a:t>ت بسیار زیاد باشد، در صورت لزوم ممکن است درمانگر از تحریکات الکتریکی جهت تقویت عض</a:t>
            </a:r>
            <a:r>
              <a:rPr lang="fa-IR" sz="2400" b="1" dirty="0">
                <a:cs typeface="B Nazanin" panose="00000400000000000000" pitchFamily="2" charset="-78"/>
              </a:rPr>
              <a:t>لا</a:t>
            </a:r>
            <a:r>
              <a:rPr lang="ar-SA" sz="2400" b="1" dirty="0">
                <a:cs typeface="B Nazanin" panose="00000400000000000000" pitchFamily="2" charset="-78"/>
              </a:rPr>
              <a:t>ت کف لگن نیز استفاده نمای</a:t>
            </a:r>
            <a:r>
              <a:rPr lang="fa-IR" sz="2400" b="1" dirty="0">
                <a:cs typeface="B Nazanin" panose="00000400000000000000" pitchFamily="2" charset="-78"/>
              </a:rPr>
              <a:t>د. </a:t>
            </a:r>
          </a:p>
          <a:p>
            <a:pPr algn="r" rtl="1"/>
            <a:r>
              <a:rPr lang="ar-SA" sz="2400" b="1" dirty="0">
                <a:cs typeface="B Nazanin" panose="00000400000000000000" pitchFamily="2" charset="-78"/>
              </a:rPr>
              <a:t>الکتروتراپی با ارسال جریان الکتریکی به عض</a:t>
            </a:r>
            <a:r>
              <a:rPr lang="fa-IR" sz="2400" b="1" dirty="0">
                <a:cs typeface="B Nazanin" panose="00000400000000000000" pitchFamily="2" charset="-78"/>
              </a:rPr>
              <a:t>لا</a:t>
            </a:r>
            <a:r>
              <a:rPr lang="ar-SA" sz="2400" b="1" dirty="0">
                <a:cs typeface="B Nazanin" panose="00000400000000000000" pitchFamily="2" charset="-78"/>
              </a:rPr>
              <a:t>ت کف لگن و عضله کنترل</a:t>
            </a:r>
            <a:r>
              <a:rPr lang="fa-IR" sz="2400" b="1" dirty="0">
                <a:cs typeface="B Nazanin" panose="00000400000000000000" pitchFamily="2" charset="-78"/>
              </a:rPr>
              <a:t> </a:t>
            </a:r>
            <a:r>
              <a:rPr lang="ar-SA" sz="2400" b="1" dirty="0">
                <a:cs typeface="B Nazanin" panose="00000400000000000000" pitchFamily="2" charset="-78"/>
              </a:rPr>
              <a:t>کننده خروج ادرار از مثانه، آنها را تقویت می</a:t>
            </a:r>
            <a:r>
              <a:rPr lang="fa-IR" sz="2400" b="1" dirty="0">
                <a:cs typeface="B Nazanin" panose="00000400000000000000" pitchFamily="2" charset="-78"/>
              </a:rPr>
              <a:t> </a:t>
            </a:r>
            <a:r>
              <a:rPr lang="ar-SA" sz="2400" b="1" dirty="0">
                <a:cs typeface="B Nazanin" panose="00000400000000000000" pitchFamily="2" charset="-78"/>
              </a:rPr>
              <a:t>کند و سبب</a:t>
            </a:r>
            <a:r>
              <a:rPr lang="fa-IR" sz="2400" b="1" dirty="0">
                <a:cs typeface="B Nazanin" panose="00000400000000000000" pitchFamily="2" charset="-78"/>
              </a:rPr>
              <a:t> </a:t>
            </a:r>
            <a:r>
              <a:rPr lang="ar-SA" sz="2400" b="1" dirty="0">
                <a:cs typeface="B Nazanin" panose="00000400000000000000" pitchFamily="2" charset="-78"/>
              </a:rPr>
              <a:t>عملکرد بهتر آنها</a:t>
            </a:r>
            <a:r>
              <a:rPr lang="fa-IR" sz="2400" b="1" dirty="0">
                <a:cs typeface="B Nazanin" panose="00000400000000000000" pitchFamily="2" charset="-78"/>
              </a:rPr>
              <a:t> </a:t>
            </a:r>
            <a:r>
              <a:rPr lang="ar-SA" sz="2400" b="1" dirty="0">
                <a:cs typeface="B Nazanin" panose="00000400000000000000" pitchFamily="2" charset="-78"/>
              </a:rPr>
              <a:t>می</a:t>
            </a:r>
            <a:r>
              <a:rPr lang="fa-IR" sz="2400" b="1" dirty="0">
                <a:cs typeface="B Nazanin" panose="00000400000000000000" pitchFamily="2" charset="-78"/>
              </a:rPr>
              <a:t> </a:t>
            </a:r>
            <a:r>
              <a:rPr lang="ar-SA" sz="2400" b="1" dirty="0">
                <a:cs typeface="B Nazanin" panose="00000400000000000000" pitchFamily="2" charset="-78"/>
              </a:rPr>
              <a:t>شود</a:t>
            </a:r>
            <a:r>
              <a:rPr lang="en-US" sz="2400" b="1" dirty="0">
                <a:cs typeface="B Nazanin" panose="00000400000000000000" pitchFamily="2" charset="-78"/>
              </a:rPr>
              <a:t>.</a:t>
            </a:r>
          </a:p>
          <a:p>
            <a:pPr algn="r" rtl="1"/>
            <a:endParaRPr lang="en-US" sz="2400" dirty="0">
              <a:cs typeface="B Nazanin" panose="00000400000000000000" pitchFamily="2" charset="-78"/>
            </a:endParaRPr>
          </a:p>
          <a:p>
            <a:pPr algn="r" rtl="1"/>
            <a:endParaRPr lang="en-US" sz="2400" dirty="0">
              <a:cs typeface="B Nazanin" panose="00000400000000000000" pitchFamily="2" charset="-78"/>
            </a:endParaRPr>
          </a:p>
        </p:txBody>
      </p:sp>
      <p:sp>
        <p:nvSpPr>
          <p:cNvPr id="6" name="Title 5"/>
          <p:cNvSpPr>
            <a:spLocks noGrp="1"/>
          </p:cNvSpPr>
          <p:nvPr>
            <p:ph type="title"/>
          </p:nvPr>
        </p:nvSpPr>
        <p:spPr>
          <a:xfrm>
            <a:off x="1981200" y="343364"/>
            <a:ext cx="8229600" cy="798979"/>
          </a:xfrm>
        </p:spPr>
        <p:txBody>
          <a:bodyPr>
            <a:normAutofit fontScale="90000"/>
          </a:bodyPr>
          <a:lstStyle/>
          <a:p>
            <a:pPr algn="ctr"/>
            <a:r>
              <a:rPr lang="ar-SA" sz="3600" dirty="0">
                <a:solidFill>
                  <a:srgbClr val="0070C0"/>
                </a:solidFill>
                <a:cs typeface="B Titr" panose="00000700000000000000" pitchFamily="2" charset="-78"/>
              </a:rPr>
              <a:t>باورهای نادرست درباره تمرینات تقویت عض</a:t>
            </a:r>
            <a:r>
              <a:rPr lang="fa-IR" sz="3600" dirty="0">
                <a:solidFill>
                  <a:srgbClr val="0070C0"/>
                </a:solidFill>
                <a:cs typeface="B Titr" panose="00000700000000000000" pitchFamily="2" charset="-78"/>
              </a:rPr>
              <a:t>لا</a:t>
            </a:r>
            <a:r>
              <a:rPr lang="ar-SA" sz="3600" dirty="0">
                <a:solidFill>
                  <a:srgbClr val="0070C0"/>
                </a:solidFill>
                <a:cs typeface="B Titr" panose="00000700000000000000" pitchFamily="2" charset="-78"/>
              </a:rPr>
              <a:t>ت کف لگن</a:t>
            </a:r>
            <a:br>
              <a:rPr lang="en-US" sz="2200" dirty="0">
                <a:solidFill>
                  <a:srgbClr val="0070C0"/>
                </a:solidFill>
                <a:cs typeface="B Titr" panose="00000700000000000000" pitchFamily="2" charset="-78"/>
              </a:rPr>
            </a:br>
            <a:endParaRPr lang="en-US" sz="2200" dirty="0">
              <a:solidFill>
                <a:srgbClr val="0070C0"/>
              </a:solidFill>
              <a:cs typeface="B Titr" panose="00000700000000000000" pitchFamily="2" charset="-78"/>
            </a:endParaRPr>
          </a:p>
        </p:txBody>
      </p:sp>
    </p:spTree>
    <p:extLst>
      <p:ext uri="{BB962C8B-B14F-4D97-AF65-F5344CB8AC3E}">
        <p14:creationId xmlns:p14="http://schemas.microsoft.com/office/powerpoint/2010/main" val="58416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957" y="2100648"/>
            <a:ext cx="10948086" cy="2656703"/>
          </a:xfrm>
        </p:spPr>
        <p:txBody>
          <a:bodyPr>
            <a:normAutofit/>
          </a:bodyPr>
          <a:lstStyle/>
          <a:p>
            <a:pPr algn="just" rtl="1">
              <a:lnSpc>
                <a:spcPct val="150000"/>
              </a:lnSpc>
            </a:pPr>
            <a:r>
              <a:rPr lang="ar-SA" sz="2400" b="1" dirty="0">
                <a:cs typeface="B Nazanin" panose="00000400000000000000" pitchFamily="2" charset="-78"/>
              </a:rPr>
              <a:t>در زنانی که به علت ضعف عض</a:t>
            </a:r>
            <a:r>
              <a:rPr lang="fa-IR" sz="2400" b="1" dirty="0">
                <a:cs typeface="B Nazanin" panose="00000400000000000000" pitchFamily="2" charset="-78"/>
              </a:rPr>
              <a:t>لا</a:t>
            </a:r>
            <a:r>
              <a:rPr lang="ar-SA" sz="2400" b="1" dirty="0">
                <a:cs typeface="B Nazanin" panose="00000400000000000000" pitchFamily="2" charset="-78"/>
              </a:rPr>
              <a:t>ت کف لگن دچار افتادگی رحم هستند و دچار بی</a:t>
            </a:r>
            <a:r>
              <a:rPr lang="fa-IR" sz="2400" b="1" dirty="0">
                <a:cs typeface="B Nazanin" panose="00000400000000000000" pitchFamily="2" charset="-78"/>
              </a:rPr>
              <a:t> </a:t>
            </a:r>
            <a:r>
              <a:rPr lang="ar-SA" sz="2400" b="1" dirty="0">
                <a:cs typeface="B Nazanin" panose="00000400000000000000" pitchFamily="2" charset="-78"/>
              </a:rPr>
              <a:t>اختیاری ادرار شده</a:t>
            </a:r>
            <a:r>
              <a:rPr lang="fa-IR" sz="2400" b="1" dirty="0">
                <a:cs typeface="B Nazanin" panose="00000400000000000000" pitchFamily="2" charset="-78"/>
              </a:rPr>
              <a:t> </a:t>
            </a:r>
            <a:r>
              <a:rPr lang="ar-SA" sz="2400" b="1" dirty="0">
                <a:cs typeface="B Nazanin" panose="00000400000000000000" pitchFamily="2" charset="-78"/>
              </a:rPr>
              <a:t>اند، حلقهای در داخل مهبل </a:t>
            </a:r>
            <a:r>
              <a:rPr lang="fa-IR" sz="2400" b="1" dirty="0">
                <a:cs typeface="B Nazanin" panose="00000400000000000000" pitchFamily="2" charset="-78"/>
              </a:rPr>
              <a:t>(</a:t>
            </a:r>
            <a:r>
              <a:rPr lang="ar-SA" sz="2400" b="1" dirty="0">
                <a:cs typeface="B Nazanin" panose="00000400000000000000" pitchFamily="2" charset="-78"/>
              </a:rPr>
              <a:t>واژن یا دهانه رحم</a:t>
            </a:r>
            <a:r>
              <a:rPr lang="fa-IR" sz="2400" b="1" dirty="0">
                <a:cs typeface="B Nazanin" panose="00000400000000000000" pitchFamily="2" charset="-78"/>
              </a:rPr>
              <a:t>)</a:t>
            </a:r>
            <a:r>
              <a:rPr lang="en-US" sz="2400" b="1" dirty="0">
                <a:cs typeface="B Nazanin" panose="00000400000000000000" pitchFamily="2" charset="-78"/>
              </a:rPr>
              <a:t> </a:t>
            </a:r>
            <a:r>
              <a:rPr lang="ar-SA" sz="2400" b="1" dirty="0">
                <a:cs typeface="B Nazanin" panose="00000400000000000000" pitchFamily="2" charset="-78"/>
              </a:rPr>
              <a:t>قرار داده می</a:t>
            </a:r>
            <a:r>
              <a:rPr lang="fa-IR" sz="2400" b="1" dirty="0">
                <a:cs typeface="B Nazanin" panose="00000400000000000000" pitchFamily="2" charset="-78"/>
              </a:rPr>
              <a:t> </a:t>
            </a:r>
            <a:r>
              <a:rPr lang="ar-SA" sz="2400" b="1" dirty="0">
                <a:cs typeface="B Nazanin" panose="00000400000000000000" pitchFamily="2" charset="-78"/>
              </a:rPr>
              <a:t>شود که این حلقه مثانه را که در جلوی مهبل قرار گرفته است، با</a:t>
            </a:r>
            <a:r>
              <a:rPr lang="fa-IR" sz="2400" b="1" dirty="0">
                <a:cs typeface="B Nazanin" panose="00000400000000000000" pitchFamily="2" charset="-78"/>
              </a:rPr>
              <a:t>لا</a:t>
            </a:r>
            <a:r>
              <a:rPr lang="ar-SA" sz="2400" b="1" dirty="0">
                <a:cs typeface="B Nazanin" panose="00000400000000000000" pitchFamily="2" charset="-78"/>
              </a:rPr>
              <a:t> نگاه داشته و از خروج ادرار جلوگیری می</a:t>
            </a:r>
            <a:r>
              <a:rPr lang="fa-IR" sz="2400" b="1" dirty="0">
                <a:cs typeface="B Nazanin" panose="00000400000000000000" pitchFamily="2" charset="-78"/>
              </a:rPr>
              <a:t> </a:t>
            </a:r>
            <a:r>
              <a:rPr lang="ar-SA" sz="2400" b="1" dirty="0">
                <a:cs typeface="B Nazanin" panose="00000400000000000000" pitchFamily="2" charset="-78"/>
              </a:rPr>
              <a:t>نماید</a:t>
            </a:r>
            <a:r>
              <a:rPr lang="fa-IR" sz="2400" b="1" dirty="0">
                <a:cs typeface="B Nazanin" panose="00000400000000000000" pitchFamily="2" charset="-78"/>
              </a:rPr>
              <a:t>.</a:t>
            </a:r>
            <a:r>
              <a:rPr lang="en-US" sz="2400" b="1" dirty="0">
                <a:cs typeface="B Nazanin" panose="00000400000000000000" pitchFamily="2" charset="-78"/>
              </a:rPr>
              <a:t> </a:t>
            </a:r>
            <a:r>
              <a:rPr lang="fa-IR" sz="2400" b="1" dirty="0">
                <a:cs typeface="B Nazanin" panose="00000400000000000000" pitchFamily="2" charset="-78"/>
              </a:rPr>
              <a:t> </a:t>
            </a:r>
          </a:p>
          <a:p>
            <a:pPr algn="just" rtl="1">
              <a:lnSpc>
                <a:spcPct val="150000"/>
              </a:lnSpc>
            </a:pPr>
            <a:r>
              <a:rPr lang="ar-SA" sz="2400" b="1" dirty="0">
                <a:cs typeface="B Nazanin" panose="00000400000000000000" pitchFamily="2" charset="-78"/>
              </a:rPr>
              <a:t>عدم استفاده</a:t>
            </a:r>
            <a:r>
              <a:rPr lang="fa-IR" sz="2400" b="1" dirty="0">
                <a:cs typeface="B Nazanin" panose="00000400000000000000" pitchFamily="2" charset="-78"/>
              </a:rPr>
              <a:t> </a:t>
            </a:r>
            <a:r>
              <a:rPr lang="ar-SA" sz="2400" b="1" dirty="0">
                <a:cs typeface="B Nazanin" panose="00000400000000000000" pitchFamily="2" charset="-78"/>
              </a:rPr>
              <a:t>از این وسایل کمکی می</a:t>
            </a:r>
            <a:r>
              <a:rPr lang="fa-IR" sz="2400" b="1" dirty="0">
                <a:cs typeface="B Nazanin" panose="00000400000000000000" pitchFamily="2" charset="-78"/>
              </a:rPr>
              <a:t> </a:t>
            </a:r>
            <a:r>
              <a:rPr lang="ar-SA" sz="2400" b="1" dirty="0">
                <a:cs typeface="B Nazanin" panose="00000400000000000000" pitchFamily="2" charset="-78"/>
              </a:rPr>
              <a:t>تواند سبب گوشه نشینی و افسردگی بیمار شود</a:t>
            </a:r>
            <a:r>
              <a:rPr lang="en-US" sz="2400" b="1" dirty="0">
                <a:cs typeface="B Nazanin" panose="00000400000000000000" pitchFamily="2" charset="-78"/>
              </a:rPr>
              <a:t>.</a:t>
            </a:r>
          </a:p>
          <a:p>
            <a:pPr algn="r" rtl="1"/>
            <a:endParaRPr lang="en-US" dirty="0"/>
          </a:p>
        </p:txBody>
      </p:sp>
      <p:sp>
        <p:nvSpPr>
          <p:cNvPr id="6" name="Title 5"/>
          <p:cNvSpPr>
            <a:spLocks noGrp="1"/>
          </p:cNvSpPr>
          <p:nvPr>
            <p:ph type="title"/>
          </p:nvPr>
        </p:nvSpPr>
        <p:spPr>
          <a:xfrm>
            <a:off x="838200" y="500062"/>
            <a:ext cx="10515600" cy="822111"/>
          </a:xfrm>
        </p:spPr>
        <p:txBody>
          <a:bodyPr>
            <a:normAutofit/>
          </a:bodyPr>
          <a:lstStyle/>
          <a:p>
            <a:pPr algn="ctr" rtl="1"/>
            <a:r>
              <a:rPr lang="ar-SA" sz="2400" b="1" dirty="0">
                <a:solidFill>
                  <a:srgbClr val="FF0000"/>
                </a:solidFill>
                <a:cs typeface="B Nazanin" panose="00000400000000000000" pitchFamily="2" charset="-78"/>
              </a:rPr>
              <a:t>باور نادرست </a:t>
            </a:r>
            <a:r>
              <a:rPr lang="fa-IR" sz="2400" b="1" dirty="0">
                <a:solidFill>
                  <a:srgbClr val="FF0000"/>
                </a:solidFill>
                <a:cs typeface="B Nazanin" panose="00000400000000000000" pitchFamily="2" charset="-78"/>
              </a:rPr>
              <a:t>3:</a:t>
            </a:r>
            <a:r>
              <a:rPr lang="en-US"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استفاده از وسایل کمکی، نوعی عیب و ناتوانی تلقی می</a:t>
            </a:r>
            <a:r>
              <a:rPr lang="fa-IR"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شود</a:t>
            </a:r>
            <a:r>
              <a:rPr lang="fa-IR" sz="2400" b="1" dirty="0">
                <a:solidFill>
                  <a:srgbClr val="FF0000"/>
                </a:solidFill>
                <a:cs typeface="B Nazanin" panose="00000400000000000000" pitchFamily="2" charset="-78"/>
              </a:rPr>
              <a:t>.</a:t>
            </a:r>
            <a:endParaRPr lang="en-US" b="1" dirty="0"/>
          </a:p>
        </p:txBody>
      </p:sp>
    </p:spTree>
    <p:extLst>
      <p:ext uri="{BB962C8B-B14F-4D97-AF65-F5344CB8AC3E}">
        <p14:creationId xmlns:p14="http://schemas.microsoft.com/office/powerpoint/2010/main" val="293326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773" y="1099751"/>
            <a:ext cx="11380573" cy="5077212"/>
          </a:xfrm>
        </p:spPr>
        <p:txBody>
          <a:bodyPr>
            <a:normAutofit/>
          </a:bodyPr>
          <a:lstStyle/>
          <a:p>
            <a:pPr marL="114300" marR="440055" indent="-342900" algn="just" rtl="1">
              <a:spcBef>
                <a:spcPts val="495"/>
              </a:spcBef>
            </a:pP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رژیم</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غذایی</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یا</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میزان</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مصرف</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مایعات</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خود</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را</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تنظیم</a:t>
            </a:r>
            <a:r>
              <a:rPr lang="ar-SA" sz="2400" b="1" spc="4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کنید</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a:t>
            </a:r>
          </a:p>
          <a:p>
            <a:pPr marL="114300" marR="440055" indent="-342900" algn="just" rtl="1">
              <a:spcBef>
                <a:spcPts val="495"/>
              </a:spcBef>
            </a:pPr>
            <a:r>
              <a:rPr lang="fa-IR"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استفاده</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از</a:t>
            </a:r>
            <a:r>
              <a:rPr lang="ar-SA" sz="2400" b="1" spc="6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قهوه</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به</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میزان</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بیش</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از</a:t>
            </a:r>
            <a:r>
              <a:rPr lang="ar-SA" sz="2400" b="1" spc="6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سه</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لیوان</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در</a:t>
            </a:r>
            <a:r>
              <a:rPr lang="ar-SA" sz="2400" b="1" spc="6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روز</a:t>
            </a:r>
            <a:r>
              <a:rPr lang="ar-SA" sz="2400" b="1" spc="6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سبب</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spc="-2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بروز</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و</a:t>
            </a:r>
            <a:r>
              <a:rPr lang="ar-SA" sz="2400" b="1" spc="-3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تشدید</a:t>
            </a:r>
            <a:r>
              <a:rPr lang="ar-SA" sz="2400" b="1" spc="-4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بی</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اختیاری</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ادرار</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می</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شود</a:t>
            </a:r>
            <a:r>
              <a:rPr lang="en-US"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2400" b="1" dirty="0">
              <a:latin typeface="Times New Roman" panose="02020603050405020304" pitchFamily="18" charset="0"/>
              <a:ea typeface="Times New Roman" panose="02020603050405020304" pitchFamily="18" charset="0"/>
              <a:cs typeface="B Nazanin" panose="00000400000000000000" pitchFamily="2" charset="-78"/>
            </a:endParaRPr>
          </a:p>
          <a:p>
            <a:pPr marL="114300" marR="454660" indent="-342900" algn="just" rtl="1">
              <a:spcBef>
                <a:spcPts val="490"/>
              </a:spcBef>
            </a:pP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مسیری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مشخص</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و</a:t>
            </a:r>
            <a:r>
              <a:rPr lang="ar-SA" sz="2400" b="1" spc="-7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آسان</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برای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دسترسی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به</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سرویس</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بهداشتی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در</a:t>
            </a:r>
            <a:r>
              <a:rPr lang="ar-SA" sz="2400" b="1" spc="3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نظر</a:t>
            </a:r>
            <a:r>
              <a:rPr lang="ar-SA" sz="2400" b="1" spc="3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بگیرید</a:t>
            </a:r>
            <a:r>
              <a:rPr lang="en-US"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a:t>
            </a:r>
            <a:endParaRPr lang="fa-IR"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endParaRPr>
          </a:p>
          <a:p>
            <a:pPr marL="114300" marR="454660" indent="-342900" algn="just" rtl="1">
              <a:spcBef>
                <a:spcPts val="490"/>
              </a:spcBef>
            </a:pP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سعی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کنید</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وسایل</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غیرضروری</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را</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از</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spc="-2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مسیر</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دور</a:t>
            </a:r>
            <a:r>
              <a:rPr lang="ar-SA" sz="2400" b="1" spc="13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کنید</a:t>
            </a:r>
            <a:r>
              <a:rPr lang="ar-SA" sz="2400" b="1" spc="-4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و</a:t>
            </a:r>
            <a:r>
              <a:rPr lang="ar-SA" sz="2400" b="1" spc="-2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همیشه</a:t>
            </a:r>
            <a:r>
              <a:rPr lang="ar-SA" sz="2400" b="1" spc="-3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شبها</a:t>
            </a:r>
            <a:r>
              <a:rPr lang="ar-SA" sz="2400" b="1" spc="-4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چراغ</a:t>
            </a:r>
            <a:r>
              <a:rPr lang="ar-SA" sz="2400" b="1" spc="-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کوچکی</a:t>
            </a:r>
            <a:r>
              <a:rPr lang="ar-SA" sz="2400" b="1" spc="-4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را</a:t>
            </a:r>
            <a:r>
              <a:rPr lang="ar-SA" sz="2400" b="1" spc="-3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در</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مسیر</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روشن</a:t>
            </a:r>
            <a:r>
              <a:rPr lang="ar-SA" sz="2400" b="1" spc="-4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نگاه</a:t>
            </a:r>
            <a:r>
              <a:rPr lang="ar-SA" sz="2400" b="1" spc="-4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دارید</a:t>
            </a:r>
            <a:r>
              <a:rPr lang="en-US"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2400" b="1" dirty="0">
              <a:latin typeface="Times New Roman" panose="02020603050405020304" pitchFamily="18" charset="0"/>
              <a:ea typeface="Times New Roman" panose="02020603050405020304" pitchFamily="18" charset="0"/>
              <a:cs typeface="B Nazanin" panose="00000400000000000000" pitchFamily="2" charset="-78"/>
            </a:endParaRPr>
          </a:p>
          <a:p>
            <a:pPr marR="440055" algn="just" rtl="1">
              <a:spcBef>
                <a:spcPts val="490"/>
              </a:spcBef>
            </a:pPr>
            <a:r>
              <a:rPr lang="en-US"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از</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زیراندازها</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یا</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پدهای</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جاذب</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استفاده</a:t>
            </a:r>
            <a:r>
              <a:rPr lang="ar-SA" sz="2400" b="1" spc="-2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کنی</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د.</a:t>
            </a:r>
          </a:p>
          <a:p>
            <a:pPr marR="440055" algn="just" rtl="1">
              <a:spcBef>
                <a:spcPts val="490"/>
              </a:spcBef>
            </a:pPr>
            <a:r>
              <a:rPr lang="en-US"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استفاده</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از</a:t>
            </a:r>
            <a:r>
              <a:rPr lang="ar-SA" sz="2400" b="1" spc="-1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شورتهای</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مخصوص</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نه</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تنها</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شرم</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آور</a:t>
            </a:r>
            <a:r>
              <a:rPr lang="ar-SA" sz="2400" b="1" spc="-15"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نیست</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بلکه</a:t>
            </a:r>
            <a:r>
              <a:rPr lang="ar-SA" sz="2400" b="1" spc="-50"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سبب</a:t>
            </a:r>
            <a:r>
              <a:rPr lang="fa-IR" sz="2400" b="1" dirty="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r>
              <a:rPr lang="fa-IR" sz="2400" b="1" dirty="0">
                <a:cs typeface="B Nazanin" panose="00000400000000000000" pitchFamily="2" charset="-78"/>
              </a:rPr>
              <a:t>افزایش اعتماد به نفس شما می شود.</a:t>
            </a:r>
            <a:endParaRPr lang="en-US" sz="2400" b="1" dirty="0">
              <a:cs typeface="B Nazanin" panose="00000400000000000000" pitchFamily="2" charset="-78"/>
            </a:endParaRPr>
          </a:p>
          <a:p>
            <a:pPr algn="just" rtl="1"/>
            <a:r>
              <a:rPr lang="fa-IR" sz="2400" b="1" dirty="0">
                <a:cs typeface="B Nazanin" panose="00000400000000000000" pitchFamily="2" charset="-78"/>
              </a:rPr>
              <a:t>به همراه استفاده از شورتهای مخصوص، برای استفاده از سرویس بهداشتی و حمام از یک برنامه مشخص پیروی کنید.</a:t>
            </a:r>
            <a:endParaRPr lang="en-US" sz="2400" b="1" dirty="0">
              <a:cs typeface="B Nazanin" panose="00000400000000000000" pitchFamily="2" charset="-78"/>
            </a:endParaRPr>
          </a:p>
          <a:p>
            <a:pPr algn="just" rtl="1"/>
            <a:r>
              <a:rPr lang="fa-IR" sz="2400" b="1" dirty="0">
                <a:cs typeface="B Nazanin" panose="00000400000000000000" pitchFamily="2" charset="-78"/>
              </a:rPr>
              <a:t>برای جلوگیری از آسیبهای پوستی الزم است هر موقع که شورت یا پد، خیسی شدید پیدا کرد، آن را تعویض نمایید و حداقل روزی یکبار در سرویس بهداشتی یا حمام محل خروج ادرار و نواحی اطراف آن که با</a:t>
            </a:r>
            <a:r>
              <a:rPr lang="en-US" sz="2400" b="1" dirty="0">
                <a:cs typeface="B Nazanin" panose="00000400000000000000" pitchFamily="2" charset="-78"/>
              </a:rPr>
              <a:t> </a:t>
            </a:r>
            <a:r>
              <a:rPr lang="fa-IR" sz="2400" b="1" dirty="0">
                <a:cs typeface="B Nazanin" panose="00000400000000000000" pitchFamily="2" charset="-78"/>
              </a:rPr>
              <a:t>ادرار در تماس بودند را با صابون و آب فراوان کاملا بشویید.</a:t>
            </a:r>
          </a:p>
          <a:p>
            <a:pPr marR="440055" algn="r" rtl="1">
              <a:spcBef>
                <a:spcPts val="490"/>
              </a:spcBef>
            </a:pPr>
            <a:endParaRPr lang="fa-IR" sz="2400" dirty="0">
              <a:cs typeface="B Nazanin" panose="00000400000000000000" pitchFamily="2" charset="-78"/>
            </a:endParaRPr>
          </a:p>
          <a:p>
            <a:pPr marR="440055" indent="-457200" algn="r" rtl="1">
              <a:spcBef>
                <a:spcPts val="490"/>
              </a:spcBef>
            </a:pP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r" rtl="1"/>
            <a:endParaRPr lang="en-US" dirty="0">
              <a:cs typeface="B Nazanin" panose="00000400000000000000" pitchFamily="2" charset="-78"/>
            </a:endParaRPr>
          </a:p>
        </p:txBody>
      </p:sp>
      <p:sp>
        <p:nvSpPr>
          <p:cNvPr id="6" name="Title 5"/>
          <p:cNvSpPr>
            <a:spLocks noGrp="1"/>
          </p:cNvSpPr>
          <p:nvPr>
            <p:ph type="title"/>
          </p:nvPr>
        </p:nvSpPr>
        <p:spPr>
          <a:xfrm>
            <a:off x="654424" y="274638"/>
            <a:ext cx="10699376" cy="825113"/>
          </a:xfrm>
        </p:spPr>
        <p:txBody>
          <a:bodyPr>
            <a:normAutofit/>
          </a:bodyPr>
          <a:lstStyle/>
          <a:p>
            <a:pPr marR="688340" indent="-256032" algn="ctr" rtl="1">
              <a:spcBef>
                <a:spcPts val="1050"/>
              </a:spcBef>
            </a:pPr>
            <a:r>
              <a:rPr lang="ar-SA" sz="2000" b="1" spc="-25"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در</a:t>
            </a:r>
            <a:r>
              <a:rPr lang="ar-SA" sz="2000" b="1" spc="-55"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شرایط</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خاص،</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اگر</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درمانگران</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نتوانند</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بی</a:t>
            </a:r>
            <a:r>
              <a:rPr lang="fa-IR"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اختیاری</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ادرار</a:t>
            </a:r>
            <a:r>
              <a:rPr lang="ar-SA" sz="2000" b="1" spc="-55"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را</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درمان</a:t>
            </a:r>
            <a:r>
              <a:rPr lang="fa-IR"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کنند،</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الز</a:t>
            </a:r>
            <a:r>
              <a:rPr lang="fa-IR"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م</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است</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fa-IR"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م</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وارد</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زیر</a:t>
            </a:r>
            <a:r>
              <a:rPr lang="ar-SA" sz="2000" b="1" spc="-55"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را</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رعایت</a:t>
            </a:r>
            <a:r>
              <a:rPr lang="ar-SA" sz="2000" b="1" spc="-50"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 </a:t>
            </a:r>
            <a:r>
              <a:rPr lang="ar-SA" sz="2000" b="1" dirty="0">
                <a:solidFill>
                  <a:srgbClr val="F0532D"/>
                </a:solidFill>
                <a:latin typeface="Times New Roman" panose="02020603050405020304" pitchFamily="18" charset="0"/>
                <a:ea typeface="Times New Roman" panose="02020603050405020304" pitchFamily="18" charset="0"/>
                <a:cs typeface="B Titr" panose="00000700000000000000" pitchFamily="2" charset="-78"/>
              </a:rPr>
              <a:t>کنید</a:t>
            </a:r>
            <a:r>
              <a:rPr lang="fa-IR" sz="2000" b="1" dirty="0">
                <a:solidFill>
                  <a:srgbClr val="F0532D"/>
                </a:solidFill>
                <a:latin typeface="Arial" panose="020B0604020202020204" pitchFamily="34" charset="0"/>
                <a:ea typeface="Times New Roman" panose="02020603050405020304" pitchFamily="18" charset="0"/>
                <a:cs typeface="B Titr" panose="00000700000000000000" pitchFamily="2" charset="-78"/>
              </a:rPr>
              <a:t>:</a:t>
            </a:r>
            <a:endParaRPr lang="en-US" sz="2000" b="1" dirty="0">
              <a:solidFill>
                <a:prstClr val="black"/>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91278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3697" y="691978"/>
            <a:ext cx="11195221" cy="4707925"/>
          </a:xfrm>
        </p:spPr>
        <p:txBody>
          <a:bodyPr>
            <a:normAutofit lnSpcReduction="10000"/>
          </a:bodyPr>
          <a:lstStyle/>
          <a:p>
            <a:pPr marL="0" indent="0" algn="just" rtl="1">
              <a:lnSpc>
                <a:spcPct val="150000"/>
              </a:lnSpc>
              <a:buNone/>
            </a:pPr>
            <a:r>
              <a:rPr lang="fa-IR" sz="2400" b="1" dirty="0">
                <a:cs typeface="B Nazanin" panose="00000400000000000000" pitchFamily="2" charset="-78"/>
              </a:rPr>
              <a:t>• وزن خود را کنترل کنید و با استفاده از غذاهای حاوی سبزیجات و حبوبات از افزایش وزن بیش از حد جلوگیری کنید. می</a:t>
            </a:r>
            <a:r>
              <a:rPr lang="en-US" sz="2400" b="1" dirty="0">
                <a:cs typeface="B Nazanin" panose="00000400000000000000" pitchFamily="2" charset="-78"/>
              </a:rPr>
              <a:t> </a:t>
            </a:r>
            <a:r>
              <a:rPr lang="fa-IR" sz="2400" b="1" dirty="0">
                <a:cs typeface="B Nazanin" panose="00000400000000000000" pitchFamily="2" charset="-78"/>
              </a:rPr>
              <a:t>توانید در این زمینه با یک متخصص تغذیه مشاوره نمایید.</a:t>
            </a:r>
          </a:p>
          <a:p>
            <a:pPr marL="0" indent="0" algn="just" rtl="1">
              <a:lnSpc>
                <a:spcPct val="150000"/>
              </a:lnSpc>
              <a:buNone/>
            </a:pPr>
            <a:r>
              <a:rPr lang="fa-IR" sz="2400" b="1" dirty="0">
                <a:cs typeface="B Nazanin" panose="00000400000000000000" pitchFamily="2" charset="-78"/>
              </a:rPr>
              <a:t>• از مصرف سیگار خودداری نمایید و چنانچه سیگاری هستید، به تدریج مقدار مصرف آن را کم کنید.</a:t>
            </a:r>
          </a:p>
          <a:p>
            <a:pPr marL="0" indent="0" algn="just" rtl="1">
              <a:lnSpc>
                <a:spcPct val="150000"/>
              </a:lnSpc>
              <a:buNone/>
            </a:pPr>
            <a:r>
              <a:rPr lang="fa-IR" sz="2400" b="1" dirty="0">
                <a:cs typeface="B Nazanin" panose="00000400000000000000" pitchFamily="2" charset="-78"/>
              </a:rPr>
              <a:t>• جهت انجام هرگونه اقدام درمانی به توصیه دوستان و آشنایان اکتفا نکنید و حتما با فرد متخصص در آن زمینه مشورت نمایید.</a:t>
            </a:r>
          </a:p>
          <a:p>
            <a:pPr marL="0" indent="0" algn="just" rtl="1">
              <a:lnSpc>
                <a:spcPct val="150000"/>
              </a:lnSpc>
              <a:buNone/>
            </a:pPr>
            <a:r>
              <a:rPr lang="fa-IR" sz="2400" b="1" dirty="0">
                <a:cs typeface="B Nazanin" panose="00000400000000000000" pitchFamily="2" charset="-78"/>
              </a:rPr>
              <a:t>• به علت ضعف عضلات در سنین بالا، هیچگاه تمرینات را قطع نکنید.</a:t>
            </a:r>
          </a:p>
          <a:p>
            <a:pPr marL="0" indent="0" algn="just" rtl="1">
              <a:lnSpc>
                <a:spcPct val="150000"/>
              </a:lnSpc>
              <a:buNone/>
            </a:pPr>
            <a:r>
              <a:rPr lang="fa-IR" sz="2400" b="1" dirty="0">
                <a:cs typeface="B Nazanin" panose="00000400000000000000" pitchFamily="2" charset="-78"/>
              </a:rPr>
              <a:t>• تمرینات را حداقل روزانه یکبار تکرار کنید. بهترین تعداد تکرار سه بار در روز و هر تمرین حداقل 5 مرتبه است.</a:t>
            </a:r>
          </a:p>
          <a:p>
            <a:pPr marL="0" indent="0" algn="r" rtl="1">
              <a:buNone/>
            </a:pPr>
            <a:endParaRPr lang="en-US" sz="1200" dirty="0"/>
          </a:p>
        </p:txBody>
      </p:sp>
      <p:sp>
        <p:nvSpPr>
          <p:cNvPr id="5" name="Slide Number Placeholder 4"/>
          <p:cNvSpPr>
            <a:spLocks noGrp="1"/>
          </p:cNvSpPr>
          <p:nvPr>
            <p:ph type="sldNum" sz="quarter" idx="12"/>
          </p:nvPr>
        </p:nvSpPr>
        <p:spPr/>
        <p:txBody>
          <a:bodyPr/>
          <a:lstStyle/>
          <a:p>
            <a:pPr rtl="1">
              <a:defRPr/>
            </a:pPr>
            <a:endParaRPr lang="fa-IR" sz="1000" dirty="0">
              <a:solidFill>
                <a:prstClr val="black"/>
              </a:solidFill>
              <a:latin typeface="Lucida Sans Unicode"/>
              <a:cs typeface="Arial" panose="020B0604020202020204" pitchFamily="34" charset="0"/>
            </a:endParaRPr>
          </a:p>
        </p:txBody>
      </p:sp>
    </p:spTree>
    <p:extLst>
      <p:ext uri="{BB962C8B-B14F-4D97-AF65-F5344CB8AC3E}">
        <p14:creationId xmlns:p14="http://schemas.microsoft.com/office/powerpoint/2010/main" val="178446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4541" y="2659792"/>
            <a:ext cx="8437606" cy="3861485"/>
          </a:xfrm>
        </p:spPr>
        <p:txBody>
          <a:bodyPr>
            <a:normAutofit/>
          </a:bodyPr>
          <a:lstStyle/>
          <a:p>
            <a:pPr algn="just" rtl="1">
              <a:lnSpc>
                <a:spcPct val="150000"/>
              </a:lnSpc>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بی اختیاری ادرار استرسی: </a:t>
            </a:r>
            <a:r>
              <a:rPr lang="fa-IR" sz="2400" b="1" dirty="0">
                <a:effectLst>
                  <a:outerShdw blurRad="31750" dist="25400" dir="5400000" algn="tl" rotWithShape="0">
                    <a:srgbClr val="000000">
                      <a:alpha val="25000"/>
                    </a:srgbClr>
                  </a:outerShdw>
                </a:effectLst>
                <a:latin typeface="+mj-lt"/>
                <a:ea typeface="+mj-ea"/>
                <a:cs typeface="B Nazanin" pitchFamily="2" charset="-78"/>
              </a:rPr>
              <a:t>شایعترین نوع بی اختیاری ادراری است که به صورت نشت غیرارادی ادرار در زمان افزایش فشار داخل شکمی در اثر سرفه، عطسه و فعالیت بدنی مانند تمرینات ورزشی پریدن، دویدن، بلندکردن اجسام سنگین، حمل بار یا تغییر وضعیت نا گهانی بدن رخ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دهد.</a:t>
            </a:r>
          </a:p>
        </p:txBody>
      </p:sp>
      <p:sp>
        <p:nvSpPr>
          <p:cNvPr id="6" name="Title 5"/>
          <p:cNvSpPr>
            <a:spLocks noGrp="1"/>
          </p:cNvSpPr>
          <p:nvPr>
            <p:ph type="title"/>
          </p:nvPr>
        </p:nvSpPr>
        <p:spPr>
          <a:xfrm>
            <a:off x="4263080" y="337321"/>
            <a:ext cx="6030097" cy="969405"/>
          </a:xfrm>
        </p:spPr>
        <p:txBody>
          <a:bodyPr>
            <a:normAutofit/>
          </a:bodyPr>
          <a:lstStyle/>
          <a:p>
            <a:pPr algn="ctr"/>
            <a:r>
              <a:rPr lang="fa-IR"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انواع بی اختیاری ادرار:</a:t>
            </a:r>
            <a:endParaRPr lang="fa-IR" sz="3200" dirty="0"/>
          </a:p>
        </p:txBody>
      </p:sp>
      <p:pic>
        <p:nvPicPr>
          <p:cNvPr id="7" name="Picture 6">
            <a:extLst>
              <a:ext uri="{FF2B5EF4-FFF2-40B4-BE49-F238E27FC236}">
                <a16:creationId xmlns:a16="http://schemas.microsoft.com/office/drawing/2014/main" id="{167B9226-A622-4CC5-BBA3-AFC139D7FC6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9853" y="3895039"/>
            <a:ext cx="2610060" cy="2419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بی اختیاری ادراری ، دلایل و درمان آن چیست؟ - دکتر علی اکبر کرمی">
            <a:extLst>
              <a:ext uri="{FF2B5EF4-FFF2-40B4-BE49-F238E27FC236}">
                <a16:creationId xmlns:a16="http://schemas.microsoft.com/office/drawing/2014/main" id="{A99B4776-655F-4F93-8900-3F56C05B6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73" y="0"/>
            <a:ext cx="3095239" cy="261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18349"/>
      </p:ext>
    </p:extLst>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049" y="481914"/>
            <a:ext cx="10624751" cy="5459561"/>
          </a:xfrm>
        </p:spPr>
        <p:txBody>
          <a:bodyPr>
            <a:normAutofit/>
          </a:bodyPr>
          <a:lstStyle/>
          <a:p>
            <a:pPr algn="just" rtl="1">
              <a:lnSpc>
                <a:spcPct val="150000"/>
              </a:lnSpc>
            </a:pPr>
            <a:r>
              <a:rPr lang="fa-IR" sz="26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بی اختیاری اضطراری یا فوریتی:</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در زنان مسن شایعتر است و با خروج ناخواسته ادرار بلافاصله پس از ایجاد احساس فوریت در دفع ادرار مشخص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 از علائم اصلی این نوع بی اختیاری، افزایش تعداد دفعات ادرارکردن در روز، بیدار شدن در شب جهت ادرار کردن و عدم توانایی در به تعویق انداختن زمان تخلیه ادرار است.</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بی اختیاری اضطراری یا فوریتی گاهی پس از نوشیدن مقدار کمی آب یا پس از شنیدن صدای آب رخ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دهد.</a:t>
            </a: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18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2400" b="1" dirty="0">
              <a:effectLst>
                <a:outerShdw blurRad="31750" dist="25400" dir="5400000" algn="tl" rotWithShape="0">
                  <a:srgbClr val="000000">
                    <a:alpha val="25000"/>
                  </a:srgbClr>
                </a:outerShdw>
              </a:effectLst>
              <a:latin typeface="+mj-lt"/>
              <a:ea typeface="+mj-ea"/>
              <a:cs typeface="B Nazanin" pitchFamily="2" charset="-78"/>
            </a:endParaRPr>
          </a:p>
        </p:txBody>
      </p:sp>
      <p:pic>
        <p:nvPicPr>
          <p:cNvPr id="6" name="Picture 5">
            <a:extLst>
              <a:ext uri="{FF2B5EF4-FFF2-40B4-BE49-F238E27FC236}">
                <a16:creationId xmlns:a16="http://schemas.microsoft.com/office/drawing/2014/main" id="{FC431303-553E-4DE4-97F9-D1A416F38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109" y="4002837"/>
            <a:ext cx="2435156" cy="214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59178710"/>
      </p:ext>
    </p:extLst>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335" y="418918"/>
            <a:ext cx="10849233" cy="6439082"/>
          </a:xfrm>
        </p:spPr>
        <p:txBody>
          <a:bodyPr>
            <a:normAutofit/>
          </a:bodyPr>
          <a:lstStyle/>
          <a:p>
            <a:pPr algn="just" rtl="1">
              <a:lnSpc>
                <a:spcPct val="150000"/>
              </a:lnSpc>
            </a:pPr>
            <a:r>
              <a:rPr lang="fa-IR" sz="26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بی اختیاری ترکیبی: </a:t>
            </a:r>
            <a:r>
              <a:rPr lang="fa-IR" sz="2400" b="1" dirty="0">
                <a:effectLst>
                  <a:outerShdw blurRad="31750" dist="25400" dir="5400000" algn="tl" rotWithShape="0">
                    <a:srgbClr val="000000">
                      <a:alpha val="25000"/>
                    </a:srgbClr>
                  </a:outerShdw>
                </a:effectLst>
                <a:latin typeface="+mj-lt"/>
                <a:ea typeface="+mj-ea"/>
                <a:cs typeface="B Nazanin" pitchFamily="2" charset="-78"/>
              </a:rPr>
              <a:t>علائم هر دو نوع بی اختیاری استرسی و اضطراری را دارد و در زنان مسن تر بیشتر دیده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a:t>
            </a:r>
          </a:p>
          <a:p>
            <a:pPr algn="just" rtl="1">
              <a:lnSpc>
                <a:spcPct val="150000"/>
              </a:lnSpc>
            </a:pPr>
            <a:r>
              <a:rPr lang="fa-IR" sz="2600" b="1" dirty="0">
                <a:solidFill>
                  <a:srgbClr val="FF0000"/>
                </a:solidFill>
                <a:effectLst>
                  <a:outerShdw blurRad="31750" dist="25400" dir="5400000" algn="tl" rotWithShape="0">
                    <a:srgbClr val="000000">
                      <a:alpha val="25000"/>
                    </a:srgbClr>
                  </a:outerShdw>
                </a:effectLst>
                <a:latin typeface="+mj-lt"/>
                <a:ea typeface="+mj-ea"/>
                <a:cs typeface="B Nazanin" pitchFamily="2" charset="-78"/>
              </a:rPr>
              <a:t> </a:t>
            </a:r>
            <a:r>
              <a:rPr lang="fa-IR" sz="26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بی اختیاری عملکردی: </a:t>
            </a:r>
            <a:r>
              <a:rPr lang="fa-IR" sz="2400" b="1" dirty="0">
                <a:effectLst>
                  <a:outerShdw blurRad="31750" dist="25400" dir="5400000" algn="tl" rotWithShape="0">
                    <a:srgbClr val="000000">
                      <a:alpha val="25000"/>
                    </a:srgbClr>
                  </a:outerShdw>
                </a:effectLst>
                <a:latin typeface="+mj-lt"/>
                <a:ea typeface="+mj-ea"/>
                <a:cs typeface="B Nazanin" pitchFamily="2" charset="-78"/>
              </a:rPr>
              <a:t>به علت بیماری هایی که تفکر، تحرک یا برقراری ارتباط را مختل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کند، رخ می دهد و بیمار نمی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تواند در موقع مناسب خود را به سرویس بهداشتی برساند. </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بیماران مبتلا به این نوع بی اختیاری معموًلا از زوال عقل، عدم چابکی، کاهش توانایی حرکتی یا ابتلا به بیماری هایی چون افسردگی رنج می برند.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بی اختیاری عملکردی در میان سالمندان شایعتر است و در خانم های سالمندان به وفور دیده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a:t>
            </a: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20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18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endParaRPr lang="fa-IR" sz="2400" b="1" dirty="0">
              <a:effectLst>
                <a:outerShdw blurRad="31750" dist="25400" dir="5400000" algn="tl" rotWithShape="0">
                  <a:srgbClr val="000000">
                    <a:alpha val="25000"/>
                  </a:srgbClr>
                </a:outerShdw>
              </a:effectLst>
              <a:latin typeface="+mj-lt"/>
              <a:ea typeface="+mj-ea"/>
              <a:cs typeface="B Nazanin" pitchFamily="2" charset="-78"/>
            </a:endParaRPr>
          </a:p>
        </p:txBody>
      </p:sp>
    </p:spTree>
    <p:extLst>
      <p:ext uri="{BB962C8B-B14F-4D97-AF65-F5344CB8AC3E}">
        <p14:creationId xmlns:p14="http://schemas.microsoft.com/office/powerpoint/2010/main" val="1803341111"/>
      </p:ext>
    </p:extLst>
  </p:cSld>
  <p:clrMapOvr>
    <a:masterClrMapping/>
  </p:clrMapOvr>
  <p:transition spd="med">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265" y="260648"/>
            <a:ext cx="10960443" cy="5904656"/>
          </a:xfrm>
        </p:spPr>
        <p:txBody>
          <a:bodyPr>
            <a:normAutofit/>
          </a:bodyPr>
          <a:lstStyle/>
          <a:p>
            <a:pPr marL="0" indent="0" algn="just" rtl="1">
              <a:lnSpc>
                <a:spcPct val="150000"/>
              </a:lnSpc>
              <a:buNone/>
            </a:pP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بی</a:t>
            </a:r>
            <a:r>
              <a:rPr lang="en-US"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 </a:t>
            </a:r>
            <a:r>
              <a:rPr lang="fa-IR" sz="2400" b="1" dirty="0">
                <a:solidFill>
                  <a:srgbClr val="FF0000"/>
                </a:solidFill>
                <a:effectLst>
                  <a:outerShdw blurRad="31750" dist="25400" dir="5400000" algn="tl" rotWithShape="0">
                    <a:srgbClr val="000000">
                      <a:alpha val="25000"/>
                    </a:srgbClr>
                  </a:outerShdw>
                </a:effectLst>
                <a:latin typeface="+mj-lt"/>
                <a:ea typeface="+mj-ea"/>
                <a:cs typeface="B Titr" panose="00000700000000000000" pitchFamily="2" charset="-78"/>
              </a:rPr>
              <a:t>اختیاری ناشی از مثانه بیش فعال: </a:t>
            </a:r>
            <a:r>
              <a:rPr lang="fa-IR" sz="2400" b="1" dirty="0">
                <a:effectLst>
                  <a:outerShdw blurRad="31750" dist="25400" dir="5400000" algn="tl" rotWithShape="0">
                    <a:srgbClr val="000000">
                      <a:alpha val="25000"/>
                    </a:srgbClr>
                  </a:outerShdw>
                </a:effectLst>
                <a:latin typeface="+mj-lt"/>
                <a:ea typeface="+mj-ea"/>
                <a:cs typeface="B Nazanin" pitchFamily="2" charset="-78"/>
              </a:rPr>
              <a:t>نوع دیگری از بی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اختیاری ادرار است که در آن عصب</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ها، پیام</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ها را در زمان نامناسب به مثانه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فرستند و در نتیجه عضلات منقبض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شوند. از علائم مثانه بیش فعال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توان به نیاز فوری برای ادرار کردن و دشواری کنترل کردن آن، خروج ناخواسته ادرار، تکرر ادرار (بیش از 8 بار در روز ) و دو یا سه بار بیدار شدن از خواب شبانه برای ادرارکردن اشاره کرد.</a:t>
            </a: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بی اختیاری ادرار باعث ایجاد مشکلات فیزیکی مانند احساس نمناک بودن، کثیف شدن لباس، بوی نامطبوع و حساسیت پوستی می گردد که ممکن است در سطحی وسیع بر زندگی فرد مبتلا تاثیر بگذارد. </a:t>
            </a:r>
            <a:endParaRPr lang="en-US" sz="2400" b="1" dirty="0">
              <a:effectLst>
                <a:outerShdw blurRad="31750" dist="25400" dir="5400000" algn="tl" rotWithShape="0">
                  <a:srgbClr val="000000">
                    <a:alpha val="25000"/>
                  </a:srgbClr>
                </a:outerShdw>
              </a:effectLst>
              <a:latin typeface="+mj-lt"/>
              <a:ea typeface="+mj-ea"/>
              <a:cs typeface="B Nazanin" pitchFamily="2" charset="-78"/>
            </a:endParaRPr>
          </a:p>
          <a:p>
            <a:pPr algn="just" rtl="1">
              <a:lnSpc>
                <a:spcPct val="150000"/>
              </a:lnSpc>
            </a:pPr>
            <a:r>
              <a:rPr lang="fa-IR" sz="2400" b="1" dirty="0">
                <a:effectLst>
                  <a:outerShdw blurRad="31750" dist="25400" dir="5400000" algn="tl" rotWithShape="0">
                    <a:srgbClr val="000000">
                      <a:alpha val="25000"/>
                    </a:srgbClr>
                  </a:outerShdw>
                </a:effectLst>
                <a:latin typeface="+mj-lt"/>
                <a:ea typeface="+mj-ea"/>
                <a:cs typeface="B Nazanin" pitchFamily="2" charset="-78"/>
              </a:rPr>
              <a:t>این مشکل معمولا موقعیتی شرم آور برای فرد محسوب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شود که می</a:t>
            </a:r>
            <a:r>
              <a:rPr lang="en-US" sz="2400" b="1" dirty="0">
                <a:effectLst>
                  <a:outerShdw blurRad="31750" dist="25400" dir="5400000" algn="tl" rotWithShape="0">
                    <a:srgbClr val="000000">
                      <a:alpha val="25000"/>
                    </a:srgbClr>
                  </a:outerShdw>
                </a:effectLst>
                <a:latin typeface="+mj-lt"/>
                <a:ea typeface="+mj-ea"/>
                <a:cs typeface="B Nazanin" pitchFamily="2" charset="-78"/>
              </a:rPr>
              <a:t> </a:t>
            </a:r>
            <a:r>
              <a:rPr lang="fa-IR" sz="2400" b="1" dirty="0">
                <a:effectLst>
                  <a:outerShdw blurRad="31750" dist="25400" dir="5400000" algn="tl" rotWithShape="0">
                    <a:srgbClr val="000000">
                      <a:alpha val="25000"/>
                    </a:srgbClr>
                  </a:outerShdw>
                </a:effectLst>
                <a:latin typeface="+mj-lt"/>
                <a:ea typeface="+mj-ea"/>
                <a:cs typeface="B Nazanin" pitchFamily="2" charset="-78"/>
              </a:rPr>
              <a:t>تواند باعث انزوای فرد از فعالیت های اجتماعی و کاهش کیفیت زندگی شود.</a:t>
            </a:r>
          </a:p>
          <a:p>
            <a:pPr algn="r" rtl="1"/>
            <a:endParaRPr lang="fa-IR" sz="2400" dirty="0">
              <a:cs typeface="B Mitra" panose="00000400000000000000" pitchFamily="2" charset="-78"/>
            </a:endParaRPr>
          </a:p>
        </p:txBody>
      </p:sp>
      <p:pic>
        <p:nvPicPr>
          <p:cNvPr id="3" name="Picture 2">
            <a:extLst>
              <a:ext uri="{FF2B5EF4-FFF2-40B4-BE49-F238E27FC236}">
                <a16:creationId xmlns:a16="http://schemas.microsoft.com/office/drawing/2014/main" id="{332DBF8C-6953-4D2E-A19C-1E2FD9B4D4B7}"/>
              </a:ext>
            </a:extLst>
          </p:cNvPr>
          <p:cNvPicPr>
            <a:picLocks noChangeAspect="1"/>
          </p:cNvPicPr>
          <p:nvPr/>
        </p:nvPicPr>
        <p:blipFill>
          <a:blip r:embed="rId2"/>
          <a:stretch>
            <a:fillRect/>
          </a:stretch>
        </p:blipFill>
        <p:spPr>
          <a:xfrm>
            <a:off x="1408670" y="4578306"/>
            <a:ext cx="2360141" cy="2019046"/>
          </a:xfrm>
          <a:prstGeom prst="rect">
            <a:avLst/>
          </a:prstGeom>
        </p:spPr>
      </p:pic>
    </p:spTree>
    <p:extLst>
      <p:ext uri="{BB962C8B-B14F-4D97-AF65-F5344CB8AC3E}">
        <p14:creationId xmlns:p14="http://schemas.microsoft.com/office/powerpoint/2010/main" val="236837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6671" y="1160317"/>
            <a:ext cx="10898658" cy="342144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pPr marL="109728" algn="just" rtl="1">
              <a:lnSpc>
                <a:spcPct val="150000"/>
              </a:lnSpc>
              <a:spcBef>
                <a:spcPts val="400"/>
              </a:spcBef>
              <a:buClr>
                <a:srgbClr val="CEA6BB"/>
              </a:buClr>
              <a:buSzPct val="68000"/>
              <a:defRPr/>
            </a:pP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اعتماد به نفس پایین، برچسب اجتماعی، شرم، خجالت، ناامیدی و افسردگی اغلب در</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مبت</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لا</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یان به بی</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اختیاری ادرار گزارش شده</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اس</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ت و می</a:t>
            </a:r>
            <a:r>
              <a:rPr lang="en-US"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تواند بر روی توانایی فرد در شکل</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دادن یا حفظ روابط فردی تاثیر گذاشته و منجر به انزوای فرد شود و</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همین موضوع دلیل عدم مراجعه کمتر از نیمی از مبت</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لا</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یان به گروه</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های حرفه</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ای پزشکی اس</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ت.</a:t>
            </a:r>
            <a:r>
              <a:rPr lang="en-US"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p>
          <a:p>
            <a:pPr marL="109728" algn="just" rtl="1">
              <a:lnSpc>
                <a:spcPct val="150000"/>
              </a:lnSpc>
              <a:spcBef>
                <a:spcPts val="400"/>
              </a:spcBef>
              <a:buClr>
                <a:srgbClr val="CEA6BB"/>
              </a:buClr>
              <a:buSzPct val="68000"/>
              <a:defRPr/>
            </a:pP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از طرف دیگر، ترس</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از در دسترس نبودن سرویس بهداشتی می</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تواند سبب عدم خروج مبت</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لا</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یان به بی</a:t>
            </a:r>
            <a:r>
              <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 </a:t>
            </a:r>
            <a:r>
              <a:rPr lang="ar-SA"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اختیاری ادرار از خانه شود</a:t>
            </a:r>
            <a:r>
              <a:rPr lang="en-US"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rPr>
              <a:t>.</a:t>
            </a:r>
            <a:endParaRPr lang="fa-IR" sz="2400" b="1" dirty="0">
              <a:solidFill>
                <a:prstClr val="black"/>
              </a:solidFill>
              <a:effectLst>
                <a:outerShdw blurRad="31750" dist="25400" dir="5400000" algn="tl" rotWithShape="0">
                  <a:srgbClr val="000000">
                    <a:alpha val="25000"/>
                  </a:srgbClr>
                </a:outerShdw>
              </a:effectLst>
              <a:latin typeface="Lucida Sans Unicode"/>
              <a:cs typeface="B Nazanin" pitchFamily="2" charset="-78"/>
            </a:endParaRPr>
          </a:p>
        </p:txBody>
      </p:sp>
    </p:spTree>
    <p:extLst>
      <p:ext uri="{BB962C8B-B14F-4D97-AF65-F5344CB8AC3E}">
        <p14:creationId xmlns:p14="http://schemas.microsoft.com/office/powerpoint/2010/main" val="484678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4653</Words>
  <Application>Microsoft Office PowerPoint</Application>
  <PresentationFormat>Widescreen</PresentationFormat>
  <Paragraphs>205</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Lucida Sans Unicode</vt:lpstr>
      <vt:lpstr>Times New Roman</vt:lpstr>
      <vt:lpstr>Wingdings</vt:lpstr>
      <vt:lpstr>Office Theme</vt:lpstr>
      <vt:lpstr>PowerPoint Presentation</vt:lpstr>
      <vt:lpstr>PowerPoint Presentation</vt:lpstr>
      <vt:lpstr>PowerPoint Presentation</vt:lpstr>
      <vt:lpstr>مفهوم بی اختیاری ادرار :</vt:lpstr>
      <vt:lpstr>انواع بی اختیاری ادرار:</vt:lpstr>
      <vt:lpstr>PowerPoint Presentation</vt:lpstr>
      <vt:lpstr>PowerPoint Presentation</vt:lpstr>
      <vt:lpstr>PowerPoint Presentation</vt:lpstr>
      <vt:lpstr>PowerPoint Presentation</vt:lpstr>
      <vt:lpstr> باورهای نادرست درباره بی اختیاری ادرار: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تـوانبخـشی :  </vt:lpstr>
      <vt:lpstr>تـوانبخـشی : </vt:lpstr>
      <vt:lpstr>PowerPoint Presentation</vt:lpstr>
      <vt:lpstr>برای انجام تمرینات کف لگن باید موارد زیر را در نظر داشت:</vt:lpstr>
      <vt:lpstr>PowerPoint Presentation</vt:lpstr>
      <vt:lpstr>PowerPoint Presentation</vt:lpstr>
      <vt:lpstr>PowerPoint Presentation</vt:lpstr>
      <vt:lpstr>5-حفظ انقباض عضلات کف لگن به همراه نزدیک و دور کردن زانوها در حالت به پهلوخوابیده</vt:lpstr>
      <vt:lpstr>6-حفظ انقباض عضلات کف لگن در حالت ایستاده</vt:lpstr>
      <vt:lpstr>7- حفظ انقباض عضلات کف لگن در حالت خوابیده همراه با دور و نزدیک کردن زانوها</vt:lpstr>
      <vt:lpstr>PowerPoint Presentation</vt:lpstr>
      <vt:lpstr>9- حفظ انقباض عضلات کف لگن در حالت به شکم خوابیده همراه با حرکت پاها  </vt:lpstr>
      <vt:lpstr>10- حفظ انقباض عضلات کف لگن در حالت ایستاده همزمان با باز کردن پاها </vt:lpstr>
      <vt:lpstr>11- حفظ انقباض عضلات کف لگن همراه با پل زدن و بلند کردن یک پا</vt:lpstr>
      <vt:lpstr>12- حفظ انقباض عضلات کف لگن در حالت به پهلو خمیده و زانوهای خم</vt:lpstr>
      <vt:lpstr>13- حفظ انقباض کف لگن در حالت ایستاده همراه با خم کردن زانوها </vt:lpstr>
      <vt:lpstr>14-حفظ انقباض عضلات کف لگن در حالت چهار دست و پا </vt:lpstr>
      <vt:lpstr>15-حفظ انقباض عضلات کف لگن در حالت زانو خم در شکم </vt:lpstr>
      <vt:lpstr>16-حفظ انقباض عضلات کف لگن در حالت حالت نشسته با زانوهای به هم چسبیده </vt:lpstr>
      <vt:lpstr>17-حفظ انقباض عضلات کف لگن در هنگام انجام کارهای روزمره</vt:lpstr>
      <vt:lpstr>19-حفظ انقباض عضلات کف لگن در هنگام قدم برداشتن</vt:lpstr>
      <vt:lpstr>باورهای نادرست درباره تمرینات تقویت عضلات کف لگن </vt:lpstr>
      <vt:lpstr>باور نادرست 3: استفاده از وسایل کمکی، نوعی عیب و ناتوانی تلقی می شود.</vt:lpstr>
      <vt:lpstr>در شرایط خاص، اگر درمانگران نتوانند بی اختیاری ادرار را درمان کنند، الزام است موارد زیر را رعایت کنید: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A.R.I</cp:lastModifiedBy>
  <cp:revision>83</cp:revision>
  <dcterms:created xsi:type="dcterms:W3CDTF">2024-07-27T15:30:05Z</dcterms:created>
  <dcterms:modified xsi:type="dcterms:W3CDTF">2024-09-19T06:42:09Z</dcterms:modified>
</cp:coreProperties>
</file>