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53"/>
  </p:notesMasterIdLst>
  <p:sldIdLst>
    <p:sldId id="302" r:id="rId2"/>
    <p:sldId id="348" r:id="rId3"/>
    <p:sldId id="458" r:id="rId4"/>
    <p:sldId id="390" r:id="rId5"/>
    <p:sldId id="391" r:id="rId6"/>
    <p:sldId id="392" r:id="rId7"/>
    <p:sldId id="393" r:id="rId8"/>
    <p:sldId id="394" r:id="rId9"/>
    <p:sldId id="395" r:id="rId10"/>
    <p:sldId id="396" r:id="rId11"/>
    <p:sldId id="459" r:id="rId12"/>
    <p:sldId id="460" r:id="rId13"/>
    <p:sldId id="399" r:id="rId14"/>
    <p:sldId id="404" r:id="rId15"/>
    <p:sldId id="405" r:id="rId16"/>
    <p:sldId id="406" r:id="rId17"/>
    <p:sldId id="407" r:id="rId18"/>
    <p:sldId id="280" r:id="rId19"/>
    <p:sldId id="408" r:id="rId20"/>
    <p:sldId id="410" r:id="rId21"/>
    <p:sldId id="412" r:id="rId22"/>
    <p:sldId id="413" r:id="rId23"/>
    <p:sldId id="414" r:id="rId24"/>
    <p:sldId id="415" r:id="rId25"/>
    <p:sldId id="416" r:id="rId26"/>
    <p:sldId id="417" r:id="rId27"/>
    <p:sldId id="418" r:id="rId28"/>
    <p:sldId id="419" r:id="rId29"/>
    <p:sldId id="420" r:id="rId30"/>
    <p:sldId id="421" r:id="rId31"/>
    <p:sldId id="422" r:id="rId32"/>
    <p:sldId id="423" r:id="rId33"/>
    <p:sldId id="424" r:id="rId34"/>
    <p:sldId id="427" r:id="rId35"/>
    <p:sldId id="428" r:id="rId36"/>
    <p:sldId id="429" r:id="rId37"/>
    <p:sldId id="453" r:id="rId38"/>
    <p:sldId id="454" r:id="rId39"/>
    <p:sldId id="455" r:id="rId40"/>
    <p:sldId id="431" r:id="rId41"/>
    <p:sldId id="432" r:id="rId42"/>
    <p:sldId id="433" r:id="rId43"/>
    <p:sldId id="434" r:id="rId44"/>
    <p:sldId id="441" r:id="rId45"/>
    <p:sldId id="443" r:id="rId46"/>
    <p:sldId id="444" r:id="rId47"/>
    <p:sldId id="464" r:id="rId48"/>
    <p:sldId id="274" r:id="rId49"/>
    <p:sldId id="449" r:id="rId50"/>
    <p:sldId id="451" r:id="rId51"/>
    <p:sldId id="44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erine Mann" initials="K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guide orient="horz" pos="2160"/>
        <p:guide pos="3840"/>
      </p:guideLst>
    </p:cSldViewPr>
  </p:slideViewPr>
  <p:notesTextViewPr>
    <p:cViewPr>
      <p:scale>
        <a:sx n="1" d="1"/>
        <a:sy n="1" d="1"/>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B07086-FA8B-4821-AFB8-F7A2D0090E08}" type="datetimeFigureOut">
              <a:rPr lang="en-US" smtClean="0"/>
              <a:t>12/14/2024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521FEF-6544-4A7D-BDDB-9016834B72AC}" type="slidenum">
              <a:rPr lang="en-US" smtClean="0"/>
              <a:t>‹#›</a:t>
            </a:fld>
            <a:endParaRPr lang="en-US"/>
          </a:p>
        </p:txBody>
      </p:sp>
    </p:spTree>
    <p:extLst>
      <p:ext uri="{BB962C8B-B14F-4D97-AF65-F5344CB8AC3E}">
        <p14:creationId xmlns:p14="http://schemas.microsoft.com/office/powerpoint/2010/main" val="14356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AACE</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D7F0AB2-3971-409C-849A-3515FB5CA9B0}" type="slidenum">
              <a:rPr lang="en-US" altLang="en-US" smtClean="0"/>
              <a:pPr/>
              <a:t>43</a:t>
            </a:fld>
            <a:endParaRPr lang="en-US" altLang="en-US"/>
          </a:p>
        </p:txBody>
      </p:sp>
    </p:spTree>
    <p:extLst>
      <p:ext uri="{BB962C8B-B14F-4D97-AF65-F5344CB8AC3E}">
        <p14:creationId xmlns:p14="http://schemas.microsoft.com/office/powerpoint/2010/main" val="3104884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And finally, last screen:  </a:t>
            </a:r>
            <a:br>
              <a:rPr lang="en-US" altLang="en-US">
                <a:cs typeface="Arial" panose="020B0604020202020204" pitchFamily="34" charset="0"/>
              </a:rPr>
            </a:br>
            <a:endParaRPr lang="en-US" altLang="en-US">
              <a:cs typeface="Arial" panose="020B0604020202020204" pitchFamily="34" charset="0"/>
            </a:endParaRPr>
          </a:p>
          <a:p>
            <a:r>
              <a:rPr lang="en-US" altLang="en-US">
                <a:cs typeface="Arial" panose="020B0604020202020204" pitchFamily="34" charset="0"/>
              </a:rPr>
              <a:t>Combination therapy (statin/fibrate) has not shown to improve ASCVD outcomes and is generally not recommended</a:t>
            </a:r>
            <a:r>
              <a:rPr lang="en-US" altLang="en-US" b="1">
                <a:cs typeface="Arial" panose="020B0604020202020204" pitchFamily="34" charset="0"/>
              </a:rPr>
              <a:t>. </a:t>
            </a:r>
            <a:r>
              <a:rPr lang="en-US" altLang="en-US">
                <a:cs typeface="Arial" panose="020B0604020202020204" pitchFamily="34" charset="0"/>
              </a:rPr>
              <a:t>However, therapy with statin and fenofibrate may be considered for men with both triglyceride level ≥204 mg/dL and HDL cholesterol level ≤34 mg/dL</a:t>
            </a:r>
          </a:p>
          <a:p>
            <a:r>
              <a:rPr lang="en-US" altLang="en-US">
                <a:cs typeface="Arial" panose="020B0604020202020204" pitchFamily="34" charset="0"/>
              </a:rPr>
              <a:t>Combination therapy (statin/niacin) has not been shown to provide additional cardiovascular benefit above statin therapy alone and may increase the risk of stroke and is not generally recommended. </a:t>
            </a:r>
          </a:p>
          <a:p>
            <a:r>
              <a:rPr lang="en-US" altLang="en-US">
                <a:cs typeface="Arial" panose="020B0604020202020204" pitchFamily="34" charset="0"/>
              </a:rPr>
              <a:t>Statin therapy is contraindicated in pregnancy. </a:t>
            </a:r>
          </a:p>
          <a:p>
            <a:endParaRPr lang="en-US" altLang="en-US">
              <a:cs typeface="Arial" panose="020B0604020202020204" pitchFamily="34" charset="0"/>
            </a:endParaRPr>
          </a:p>
          <a:p>
            <a:endParaRPr lang="en-US" altLang="en-US">
              <a:cs typeface="Arial" panose="020B0604020202020204" pitchFamily="34" charset="0"/>
            </a:endParaRPr>
          </a:p>
          <a:p>
            <a:r>
              <a:rPr lang="en-US" altLang="en-US" b="1">
                <a:cs typeface="Arial" panose="020B0604020202020204" pitchFamily="34" charset="0"/>
              </a:rPr>
              <a:t>{SLIDE]</a:t>
            </a:r>
          </a:p>
          <a:p>
            <a:endParaRPr lang="en-US" altLang="en-US">
              <a:cs typeface="Arial" panose="020B0604020202020204" pitchFamily="34" charset="0"/>
            </a:endParaRPr>
          </a:p>
          <a:p>
            <a:endParaRPr lang="en-US" altLang="en-US">
              <a:cs typeface="Arial" panose="020B0604020202020204" pitchFamily="34" charset="0"/>
            </a:endParaRPr>
          </a:p>
        </p:txBody>
      </p:sp>
      <p:sp>
        <p:nvSpPr>
          <p:cNvPr id="348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rtl="0" eaLnBrk="1" hangingPunct="1">
              <a:spcBef>
                <a:spcPct val="0"/>
              </a:spcBef>
            </a:pPr>
            <a:fld id="{37F9A51E-AFB8-4D1C-A335-7FFFDEF65E2C}" type="slidenum">
              <a:rPr lang="en-US" altLang="en-US" sz="900"/>
              <a:pPr rtl="0" eaLnBrk="1" hangingPunct="1">
                <a:spcBef>
                  <a:spcPct val="0"/>
                </a:spcBef>
              </a:pPr>
              <a:t>44</a:t>
            </a:fld>
            <a:endParaRPr lang="en-US" altLang="en-US" sz="900"/>
          </a:p>
        </p:txBody>
      </p:sp>
    </p:spTree>
    <p:extLst>
      <p:ext uri="{BB962C8B-B14F-4D97-AF65-F5344CB8AC3E}">
        <p14:creationId xmlns:p14="http://schemas.microsoft.com/office/powerpoint/2010/main" val="394043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B2485F-B955-4C5D-9D29-0402FCD4127A}"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DD137-9BC7-470C-A451-D39B17EB7055}" type="slidenum">
              <a:rPr lang="en-US" smtClean="0"/>
              <a:t>‹#›</a:t>
            </a:fld>
            <a:endParaRPr lang="en-US"/>
          </a:p>
        </p:txBody>
      </p:sp>
    </p:spTree>
    <p:extLst>
      <p:ext uri="{BB962C8B-B14F-4D97-AF65-F5344CB8AC3E}">
        <p14:creationId xmlns:p14="http://schemas.microsoft.com/office/powerpoint/2010/main" val="1703349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1"/>
            <a:fld id="{E70C3FE9-0178-4622-B002-283642EC5EDE}" type="datetimeFigureOut">
              <a:rPr lang="fa-IR" smtClean="0">
                <a:solidFill>
                  <a:srgbClr val="FEB80A"/>
                </a:solidFill>
              </a:rPr>
              <a:pPr rtl="1"/>
              <a:t>13/06/1446</a:t>
            </a:fld>
            <a:endParaRPr lang="fa-IR">
              <a:solidFill>
                <a:srgbClr val="FEB80A"/>
              </a:solidFill>
            </a:endParaRPr>
          </a:p>
        </p:txBody>
      </p:sp>
      <p:sp>
        <p:nvSpPr>
          <p:cNvPr id="6" name="Footer Placeholder 5"/>
          <p:cNvSpPr>
            <a:spLocks noGrp="1"/>
          </p:cNvSpPr>
          <p:nvPr>
            <p:ph type="ftr" sz="quarter" idx="11"/>
          </p:nvPr>
        </p:nvSpPr>
        <p:spPr/>
        <p:txBody>
          <a:bodyPr/>
          <a:lstStyle/>
          <a:p>
            <a:pPr rtl="1"/>
            <a:endParaRPr lang="fa-IR">
              <a:solidFill>
                <a:srgbClr val="FEB80A"/>
              </a:solidFill>
            </a:endParaRPr>
          </a:p>
        </p:txBody>
      </p:sp>
      <p:sp>
        <p:nvSpPr>
          <p:cNvPr id="7" name="Slide Number Placeholder 6"/>
          <p:cNvSpPr>
            <a:spLocks noGrp="1"/>
          </p:cNvSpPr>
          <p:nvPr>
            <p:ph type="sldNum" sz="quarter" idx="12"/>
          </p:nvPr>
        </p:nvSpPr>
        <p:spPr/>
        <p:txBody>
          <a:bodyPr/>
          <a:lstStyle/>
          <a:p>
            <a:pPr rtl="1"/>
            <a:fld id="{0EF2A3BB-B759-4B73-8CB1-D3B65A9FFA7A}" type="slidenum">
              <a:rPr lang="fa-IR" smtClean="0"/>
              <a:pPr rtl="1"/>
              <a:t>‹#›</a:t>
            </a:fld>
            <a:endParaRPr lang="fa-IR"/>
          </a:p>
        </p:txBody>
      </p:sp>
    </p:spTree>
    <p:extLst>
      <p:ext uri="{BB962C8B-B14F-4D97-AF65-F5344CB8AC3E}">
        <p14:creationId xmlns:p14="http://schemas.microsoft.com/office/powerpoint/2010/main" val="3975804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1"/>
            <a:fld id="{E70C3FE9-0178-4622-B002-283642EC5EDE}" type="datetimeFigureOut">
              <a:rPr lang="fa-IR" smtClean="0">
                <a:solidFill>
                  <a:srgbClr val="FEB80A"/>
                </a:solidFill>
              </a:rPr>
              <a:pPr rtl="1"/>
              <a:t>13/06/1446</a:t>
            </a:fld>
            <a:endParaRPr lang="fa-IR">
              <a:solidFill>
                <a:srgbClr val="FEB80A"/>
              </a:solidFill>
            </a:endParaRPr>
          </a:p>
        </p:txBody>
      </p:sp>
      <p:sp>
        <p:nvSpPr>
          <p:cNvPr id="6" name="Footer Placeholder 5"/>
          <p:cNvSpPr>
            <a:spLocks noGrp="1"/>
          </p:cNvSpPr>
          <p:nvPr>
            <p:ph type="ftr" sz="quarter" idx="11"/>
          </p:nvPr>
        </p:nvSpPr>
        <p:spPr/>
        <p:txBody>
          <a:bodyPr/>
          <a:lstStyle/>
          <a:p>
            <a:pPr rtl="1"/>
            <a:endParaRPr lang="fa-IR">
              <a:solidFill>
                <a:srgbClr val="FEB80A"/>
              </a:solidFill>
            </a:endParaRPr>
          </a:p>
        </p:txBody>
      </p:sp>
      <p:sp>
        <p:nvSpPr>
          <p:cNvPr id="7" name="Slide Number Placeholder 6"/>
          <p:cNvSpPr>
            <a:spLocks noGrp="1"/>
          </p:cNvSpPr>
          <p:nvPr>
            <p:ph type="sldNum" sz="quarter" idx="12"/>
          </p:nvPr>
        </p:nvSpPr>
        <p:spPr/>
        <p:txBody>
          <a:bodyPr/>
          <a:lstStyle/>
          <a:p>
            <a:pPr rtl="1"/>
            <a:fld id="{0EF2A3BB-B759-4B73-8CB1-D3B65A9FFA7A}" type="slidenum">
              <a:rPr lang="fa-IR" smtClean="0"/>
              <a:pPr rtl="1"/>
              <a:t>‹#›</a:t>
            </a:fld>
            <a:endParaRPr lang="fa-IR"/>
          </a:p>
        </p:txBody>
      </p:sp>
    </p:spTree>
    <p:extLst>
      <p:ext uri="{BB962C8B-B14F-4D97-AF65-F5344CB8AC3E}">
        <p14:creationId xmlns:p14="http://schemas.microsoft.com/office/powerpoint/2010/main" val="741721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1"/>
            <a:fld id="{E70C3FE9-0178-4622-B002-283642EC5EDE}" type="datetimeFigureOut">
              <a:rPr lang="fa-IR" smtClean="0">
                <a:solidFill>
                  <a:srgbClr val="FEB80A"/>
                </a:solidFill>
              </a:rPr>
              <a:pPr rtl="1"/>
              <a:t>13/06/1446</a:t>
            </a:fld>
            <a:endParaRPr lang="fa-IR">
              <a:solidFill>
                <a:srgbClr val="FEB80A"/>
              </a:solidFill>
            </a:endParaRPr>
          </a:p>
        </p:txBody>
      </p:sp>
      <p:sp>
        <p:nvSpPr>
          <p:cNvPr id="6" name="Footer Placeholder 5"/>
          <p:cNvSpPr>
            <a:spLocks noGrp="1"/>
          </p:cNvSpPr>
          <p:nvPr>
            <p:ph type="ftr" sz="quarter" idx="11"/>
          </p:nvPr>
        </p:nvSpPr>
        <p:spPr/>
        <p:txBody>
          <a:bodyPr/>
          <a:lstStyle/>
          <a:p>
            <a:pPr rtl="1"/>
            <a:endParaRPr lang="fa-IR">
              <a:solidFill>
                <a:srgbClr val="FEB80A"/>
              </a:solidFill>
            </a:endParaRPr>
          </a:p>
        </p:txBody>
      </p:sp>
      <p:sp>
        <p:nvSpPr>
          <p:cNvPr id="7" name="Slide Number Placeholder 6"/>
          <p:cNvSpPr>
            <a:spLocks noGrp="1"/>
          </p:cNvSpPr>
          <p:nvPr>
            <p:ph type="sldNum" sz="quarter" idx="12"/>
          </p:nvPr>
        </p:nvSpPr>
        <p:spPr/>
        <p:txBody>
          <a:bodyPr/>
          <a:lstStyle/>
          <a:p>
            <a:pPr rtl="1"/>
            <a:fld id="{0EF2A3BB-B759-4B73-8CB1-D3B65A9FFA7A}" type="slidenum">
              <a:rPr lang="fa-IR" smtClean="0"/>
              <a:pPr rtl="1"/>
              <a:t>‹#›</a:t>
            </a:fld>
            <a:endParaRPr lang="fa-I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55055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1"/>
            <a:fld id="{E70C3FE9-0178-4622-B002-283642EC5EDE}" type="datetimeFigureOut">
              <a:rPr lang="fa-IR" smtClean="0">
                <a:solidFill>
                  <a:srgbClr val="FEB80A"/>
                </a:solidFill>
              </a:rPr>
              <a:pPr rtl="1"/>
              <a:t>13/06/1446</a:t>
            </a:fld>
            <a:endParaRPr lang="fa-IR">
              <a:solidFill>
                <a:srgbClr val="FEB80A"/>
              </a:solidFill>
            </a:endParaRPr>
          </a:p>
        </p:txBody>
      </p:sp>
      <p:sp>
        <p:nvSpPr>
          <p:cNvPr id="6" name="Footer Placeholder 5"/>
          <p:cNvSpPr>
            <a:spLocks noGrp="1"/>
          </p:cNvSpPr>
          <p:nvPr>
            <p:ph type="ftr" sz="quarter" idx="11"/>
          </p:nvPr>
        </p:nvSpPr>
        <p:spPr/>
        <p:txBody>
          <a:bodyPr/>
          <a:lstStyle/>
          <a:p>
            <a:pPr rtl="1"/>
            <a:endParaRPr lang="fa-IR">
              <a:solidFill>
                <a:srgbClr val="FEB80A"/>
              </a:solidFill>
            </a:endParaRPr>
          </a:p>
        </p:txBody>
      </p:sp>
      <p:sp>
        <p:nvSpPr>
          <p:cNvPr id="7" name="Slide Number Placeholder 6"/>
          <p:cNvSpPr>
            <a:spLocks noGrp="1"/>
          </p:cNvSpPr>
          <p:nvPr>
            <p:ph type="sldNum" sz="quarter" idx="12"/>
          </p:nvPr>
        </p:nvSpPr>
        <p:spPr/>
        <p:txBody>
          <a:bodyPr/>
          <a:lstStyle/>
          <a:p>
            <a:pPr rtl="1"/>
            <a:fld id="{0EF2A3BB-B759-4B73-8CB1-D3B65A9FFA7A}" type="slidenum">
              <a:rPr lang="fa-IR" smtClean="0"/>
              <a:pPr rtl="1"/>
              <a:t>‹#›</a:t>
            </a:fld>
            <a:endParaRPr lang="fa-IR"/>
          </a:p>
        </p:txBody>
      </p:sp>
    </p:spTree>
    <p:extLst>
      <p:ext uri="{BB962C8B-B14F-4D97-AF65-F5344CB8AC3E}">
        <p14:creationId xmlns:p14="http://schemas.microsoft.com/office/powerpoint/2010/main" val="2006022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rtl="1"/>
            <a:fld id="{E70C3FE9-0178-4622-B002-283642EC5EDE}" type="datetimeFigureOut">
              <a:rPr lang="fa-IR" smtClean="0">
                <a:solidFill>
                  <a:srgbClr val="FEB80A"/>
                </a:solidFill>
              </a:rPr>
              <a:pPr rtl="1"/>
              <a:t>13/06/1446</a:t>
            </a:fld>
            <a:endParaRPr lang="fa-IR">
              <a:solidFill>
                <a:srgbClr val="FEB80A"/>
              </a:solidFill>
            </a:endParaRPr>
          </a:p>
        </p:txBody>
      </p:sp>
      <p:sp>
        <p:nvSpPr>
          <p:cNvPr id="4" name="Footer Placeholder 3"/>
          <p:cNvSpPr>
            <a:spLocks noGrp="1"/>
          </p:cNvSpPr>
          <p:nvPr>
            <p:ph type="ftr" sz="quarter" idx="11"/>
          </p:nvPr>
        </p:nvSpPr>
        <p:spPr/>
        <p:txBody>
          <a:bodyPr/>
          <a:lstStyle/>
          <a:p>
            <a:pPr rtl="1"/>
            <a:endParaRPr lang="fa-IR">
              <a:solidFill>
                <a:srgbClr val="FEB80A"/>
              </a:solidFill>
            </a:endParaRPr>
          </a:p>
        </p:txBody>
      </p:sp>
      <p:sp>
        <p:nvSpPr>
          <p:cNvPr id="5" name="Slide Number Placeholder 4"/>
          <p:cNvSpPr>
            <a:spLocks noGrp="1"/>
          </p:cNvSpPr>
          <p:nvPr>
            <p:ph type="sldNum" sz="quarter" idx="12"/>
          </p:nvPr>
        </p:nvSpPr>
        <p:spPr/>
        <p:txBody>
          <a:bodyPr/>
          <a:lstStyle/>
          <a:p>
            <a:pPr rtl="1"/>
            <a:fld id="{0EF2A3BB-B759-4B73-8CB1-D3B65A9FFA7A}" type="slidenum">
              <a:rPr lang="fa-IR" smtClean="0"/>
              <a:pPr rtl="1"/>
              <a:t>‹#›</a:t>
            </a:fld>
            <a:endParaRPr lang="fa-IR"/>
          </a:p>
        </p:txBody>
      </p:sp>
    </p:spTree>
    <p:extLst>
      <p:ext uri="{BB962C8B-B14F-4D97-AF65-F5344CB8AC3E}">
        <p14:creationId xmlns:p14="http://schemas.microsoft.com/office/powerpoint/2010/main" val="3117272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rtl="1"/>
            <a:fld id="{E70C3FE9-0178-4622-B002-283642EC5EDE}" type="datetimeFigureOut">
              <a:rPr lang="fa-IR" smtClean="0">
                <a:solidFill>
                  <a:srgbClr val="FEB80A"/>
                </a:solidFill>
              </a:rPr>
              <a:pPr rtl="1"/>
              <a:t>13/06/1446</a:t>
            </a:fld>
            <a:endParaRPr lang="fa-IR">
              <a:solidFill>
                <a:srgbClr val="FEB80A"/>
              </a:solidFill>
            </a:endParaRPr>
          </a:p>
        </p:txBody>
      </p:sp>
      <p:sp>
        <p:nvSpPr>
          <p:cNvPr id="4" name="Footer Placeholder 3"/>
          <p:cNvSpPr>
            <a:spLocks noGrp="1"/>
          </p:cNvSpPr>
          <p:nvPr>
            <p:ph type="ftr" sz="quarter" idx="11"/>
          </p:nvPr>
        </p:nvSpPr>
        <p:spPr/>
        <p:txBody>
          <a:bodyPr/>
          <a:lstStyle/>
          <a:p>
            <a:pPr rtl="1"/>
            <a:endParaRPr lang="fa-IR">
              <a:solidFill>
                <a:srgbClr val="FEB80A"/>
              </a:solidFill>
            </a:endParaRPr>
          </a:p>
        </p:txBody>
      </p:sp>
      <p:sp>
        <p:nvSpPr>
          <p:cNvPr id="5" name="Slide Number Placeholder 4"/>
          <p:cNvSpPr>
            <a:spLocks noGrp="1"/>
          </p:cNvSpPr>
          <p:nvPr>
            <p:ph type="sldNum" sz="quarter" idx="12"/>
          </p:nvPr>
        </p:nvSpPr>
        <p:spPr/>
        <p:txBody>
          <a:bodyPr/>
          <a:lstStyle/>
          <a:p>
            <a:pPr rtl="1"/>
            <a:fld id="{0EF2A3BB-B759-4B73-8CB1-D3B65A9FFA7A}" type="slidenum">
              <a:rPr lang="fa-IR" smtClean="0"/>
              <a:pPr rtl="1"/>
              <a:t>‹#›</a:t>
            </a:fld>
            <a:endParaRPr lang="fa-IR"/>
          </a:p>
        </p:txBody>
      </p:sp>
    </p:spTree>
    <p:extLst>
      <p:ext uri="{BB962C8B-B14F-4D97-AF65-F5344CB8AC3E}">
        <p14:creationId xmlns:p14="http://schemas.microsoft.com/office/powerpoint/2010/main" val="3068289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1"/>
            <a:fld id="{E70C3FE9-0178-4622-B002-283642EC5EDE}" type="datetimeFigureOut">
              <a:rPr lang="fa-IR" smtClean="0">
                <a:solidFill>
                  <a:srgbClr val="FEB80A"/>
                </a:solidFill>
              </a:rPr>
              <a:pPr rtl="1"/>
              <a:t>13/06/1446</a:t>
            </a:fld>
            <a:endParaRPr lang="fa-IR">
              <a:solidFill>
                <a:srgbClr val="FEB80A"/>
              </a:solidFill>
            </a:endParaRPr>
          </a:p>
        </p:txBody>
      </p:sp>
      <p:sp>
        <p:nvSpPr>
          <p:cNvPr id="5" name="Footer Placeholder 4"/>
          <p:cNvSpPr>
            <a:spLocks noGrp="1"/>
          </p:cNvSpPr>
          <p:nvPr>
            <p:ph type="ftr" sz="quarter" idx="11"/>
          </p:nvPr>
        </p:nvSpPr>
        <p:spPr/>
        <p:txBody>
          <a:bodyPr/>
          <a:lstStyle/>
          <a:p>
            <a:pPr rtl="1"/>
            <a:endParaRPr lang="fa-IR">
              <a:solidFill>
                <a:srgbClr val="FEB80A"/>
              </a:solidFill>
            </a:endParaRPr>
          </a:p>
        </p:txBody>
      </p:sp>
      <p:sp>
        <p:nvSpPr>
          <p:cNvPr id="6" name="Slide Number Placeholder 5"/>
          <p:cNvSpPr>
            <a:spLocks noGrp="1"/>
          </p:cNvSpPr>
          <p:nvPr>
            <p:ph type="sldNum" sz="quarter" idx="12"/>
          </p:nvPr>
        </p:nvSpPr>
        <p:spPr/>
        <p:txBody>
          <a:bodyPr/>
          <a:lstStyle/>
          <a:p>
            <a:pPr rtl="1"/>
            <a:fld id="{0EF2A3BB-B759-4B73-8CB1-D3B65A9FFA7A}" type="slidenum">
              <a:rPr lang="fa-IR" smtClean="0"/>
              <a:pPr rtl="1"/>
              <a:t>‹#›</a:t>
            </a:fld>
            <a:endParaRPr lang="fa-IR"/>
          </a:p>
        </p:txBody>
      </p:sp>
    </p:spTree>
    <p:extLst>
      <p:ext uri="{BB962C8B-B14F-4D97-AF65-F5344CB8AC3E}">
        <p14:creationId xmlns:p14="http://schemas.microsoft.com/office/powerpoint/2010/main" val="534448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1"/>
            <a:fld id="{E70C3FE9-0178-4622-B002-283642EC5EDE}" type="datetimeFigureOut">
              <a:rPr lang="fa-IR" smtClean="0">
                <a:solidFill>
                  <a:srgbClr val="FEB80A"/>
                </a:solidFill>
              </a:rPr>
              <a:pPr rtl="1"/>
              <a:t>13/06/1446</a:t>
            </a:fld>
            <a:endParaRPr lang="fa-IR">
              <a:solidFill>
                <a:srgbClr val="FEB80A"/>
              </a:solidFill>
            </a:endParaRPr>
          </a:p>
        </p:txBody>
      </p:sp>
      <p:sp>
        <p:nvSpPr>
          <p:cNvPr id="5" name="Footer Placeholder 4"/>
          <p:cNvSpPr>
            <a:spLocks noGrp="1"/>
          </p:cNvSpPr>
          <p:nvPr>
            <p:ph type="ftr" sz="quarter" idx="11"/>
          </p:nvPr>
        </p:nvSpPr>
        <p:spPr/>
        <p:txBody>
          <a:bodyPr/>
          <a:lstStyle/>
          <a:p>
            <a:pPr rtl="1"/>
            <a:endParaRPr lang="fa-IR">
              <a:solidFill>
                <a:srgbClr val="FEB80A"/>
              </a:solidFill>
            </a:endParaRPr>
          </a:p>
        </p:txBody>
      </p:sp>
      <p:sp>
        <p:nvSpPr>
          <p:cNvPr id="6" name="Slide Number Placeholder 5"/>
          <p:cNvSpPr>
            <a:spLocks noGrp="1"/>
          </p:cNvSpPr>
          <p:nvPr>
            <p:ph type="sldNum" sz="quarter" idx="12"/>
          </p:nvPr>
        </p:nvSpPr>
        <p:spPr/>
        <p:txBody>
          <a:bodyPr/>
          <a:lstStyle/>
          <a:p>
            <a:pPr rtl="1"/>
            <a:fld id="{0EF2A3BB-B759-4B73-8CB1-D3B65A9FFA7A}" type="slidenum">
              <a:rPr lang="fa-IR" smtClean="0"/>
              <a:pPr rtl="1"/>
              <a:t>‹#›</a:t>
            </a:fld>
            <a:endParaRPr lang="fa-IR"/>
          </a:p>
        </p:txBody>
      </p:sp>
    </p:spTree>
    <p:extLst>
      <p:ext uri="{BB962C8B-B14F-4D97-AF65-F5344CB8AC3E}">
        <p14:creationId xmlns:p14="http://schemas.microsoft.com/office/powerpoint/2010/main" val="4009164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B2485F-B955-4C5D-9D29-0402FCD4127A}"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DD137-9BC7-470C-A451-D39B17EB7055}" type="slidenum">
              <a:rPr lang="en-US" smtClean="0"/>
              <a:t>‹#›</a:t>
            </a:fld>
            <a:endParaRPr lang="en-US"/>
          </a:p>
        </p:txBody>
      </p:sp>
    </p:spTree>
    <p:extLst>
      <p:ext uri="{BB962C8B-B14F-4D97-AF65-F5344CB8AC3E}">
        <p14:creationId xmlns:p14="http://schemas.microsoft.com/office/powerpoint/2010/main" val="2625981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B2485F-B955-4C5D-9D29-0402FCD4127A}" type="datetimeFigureOut">
              <a:rPr lang="en-US" smtClean="0"/>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DD137-9BC7-470C-A451-D39B17EB7055}" type="slidenum">
              <a:rPr lang="en-US" smtClean="0"/>
              <a:t>‹#›</a:t>
            </a:fld>
            <a:endParaRPr lang="en-US"/>
          </a:p>
        </p:txBody>
      </p:sp>
    </p:spTree>
    <p:extLst>
      <p:ext uri="{BB962C8B-B14F-4D97-AF65-F5344CB8AC3E}">
        <p14:creationId xmlns:p14="http://schemas.microsoft.com/office/powerpoint/2010/main" val="1939076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1"/>
            <a:fld id="{E70C3FE9-0178-4622-B002-283642EC5EDE}" type="datetimeFigureOut">
              <a:rPr lang="fa-IR" smtClean="0">
                <a:solidFill>
                  <a:srgbClr val="FEB80A"/>
                </a:solidFill>
              </a:rPr>
              <a:pPr rtl="1"/>
              <a:t>13/06/1446</a:t>
            </a:fld>
            <a:endParaRPr lang="fa-IR">
              <a:solidFill>
                <a:srgbClr val="FEB80A"/>
              </a:solidFill>
            </a:endParaRPr>
          </a:p>
        </p:txBody>
      </p:sp>
      <p:sp>
        <p:nvSpPr>
          <p:cNvPr id="5" name="Footer Placeholder 4"/>
          <p:cNvSpPr>
            <a:spLocks noGrp="1"/>
          </p:cNvSpPr>
          <p:nvPr>
            <p:ph type="ftr" sz="quarter" idx="11"/>
          </p:nvPr>
        </p:nvSpPr>
        <p:spPr/>
        <p:txBody>
          <a:bodyPr/>
          <a:lstStyle/>
          <a:p>
            <a:pPr rtl="1"/>
            <a:endParaRPr lang="fa-IR">
              <a:solidFill>
                <a:srgbClr val="FEB80A"/>
              </a:solidFill>
            </a:endParaRPr>
          </a:p>
        </p:txBody>
      </p:sp>
      <p:sp>
        <p:nvSpPr>
          <p:cNvPr id="6" name="Slide Number Placeholder 5"/>
          <p:cNvSpPr>
            <a:spLocks noGrp="1"/>
          </p:cNvSpPr>
          <p:nvPr>
            <p:ph type="sldNum" sz="quarter" idx="12"/>
          </p:nvPr>
        </p:nvSpPr>
        <p:spPr/>
        <p:txBody>
          <a:bodyPr/>
          <a:lstStyle/>
          <a:p>
            <a:pPr rtl="1"/>
            <a:fld id="{0EF2A3BB-B759-4B73-8CB1-D3B65A9FFA7A}" type="slidenum">
              <a:rPr lang="fa-IR" smtClean="0"/>
              <a:pPr rtl="1"/>
              <a:t>‹#›</a:t>
            </a:fld>
            <a:endParaRPr lang="fa-IR"/>
          </a:p>
        </p:txBody>
      </p:sp>
    </p:spTree>
    <p:extLst>
      <p:ext uri="{BB962C8B-B14F-4D97-AF65-F5344CB8AC3E}">
        <p14:creationId xmlns:p14="http://schemas.microsoft.com/office/powerpoint/2010/main" val="117884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B2485F-B955-4C5D-9D29-0402FCD4127A}" type="datetimeFigureOut">
              <a:rPr lang="en-US" smtClean="0"/>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DD137-9BC7-470C-A451-D39B17EB7055}" type="slidenum">
              <a:rPr lang="en-US" smtClean="0"/>
              <a:t>‹#›</a:t>
            </a:fld>
            <a:endParaRPr lang="en-US"/>
          </a:p>
        </p:txBody>
      </p:sp>
    </p:spTree>
    <p:extLst>
      <p:ext uri="{BB962C8B-B14F-4D97-AF65-F5344CB8AC3E}">
        <p14:creationId xmlns:p14="http://schemas.microsoft.com/office/powerpoint/2010/main" val="51091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B2485F-B955-4C5D-9D29-0402FCD4127A}"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DD137-9BC7-470C-A451-D39B17EB7055}" type="slidenum">
              <a:rPr lang="en-US" smtClean="0"/>
              <a:t>‹#›</a:t>
            </a:fld>
            <a:endParaRPr lang="en-US"/>
          </a:p>
        </p:txBody>
      </p:sp>
    </p:spTree>
    <p:extLst>
      <p:ext uri="{BB962C8B-B14F-4D97-AF65-F5344CB8AC3E}">
        <p14:creationId xmlns:p14="http://schemas.microsoft.com/office/powerpoint/2010/main" val="1169542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rtl="1"/>
            <a:fld id="{E70C3FE9-0178-4622-B002-283642EC5EDE}" type="datetimeFigureOut">
              <a:rPr lang="fa-IR" smtClean="0">
                <a:solidFill>
                  <a:srgbClr val="FEB80A"/>
                </a:solidFill>
              </a:rPr>
              <a:pPr rtl="1"/>
              <a:t>13/06/1446</a:t>
            </a:fld>
            <a:endParaRPr lang="fa-IR">
              <a:solidFill>
                <a:srgbClr val="FEB80A"/>
              </a:solidFill>
            </a:endParaRPr>
          </a:p>
        </p:txBody>
      </p:sp>
      <p:sp>
        <p:nvSpPr>
          <p:cNvPr id="6" name="Footer Placeholder 5"/>
          <p:cNvSpPr>
            <a:spLocks noGrp="1"/>
          </p:cNvSpPr>
          <p:nvPr>
            <p:ph type="ftr" sz="quarter" idx="11"/>
          </p:nvPr>
        </p:nvSpPr>
        <p:spPr/>
        <p:txBody>
          <a:bodyPr/>
          <a:lstStyle/>
          <a:p>
            <a:pPr rtl="1"/>
            <a:endParaRPr lang="fa-IR">
              <a:solidFill>
                <a:srgbClr val="FEB80A"/>
              </a:solidFill>
            </a:endParaRPr>
          </a:p>
        </p:txBody>
      </p:sp>
      <p:sp>
        <p:nvSpPr>
          <p:cNvPr id="7" name="Slide Number Placeholder 6"/>
          <p:cNvSpPr>
            <a:spLocks noGrp="1"/>
          </p:cNvSpPr>
          <p:nvPr>
            <p:ph type="sldNum" sz="quarter" idx="12"/>
          </p:nvPr>
        </p:nvSpPr>
        <p:spPr/>
        <p:txBody>
          <a:bodyPr/>
          <a:lstStyle/>
          <a:p>
            <a:pPr rtl="1"/>
            <a:fld id="{0EF2A3BB-B759-4B73-8CB1-D3B65A9FFA7A}" type="slidenum">
              <a:rPr lang="fa-IR" smtClean="0"/>
              <a:pPr rtl="1"/>
              <a:t>‹#›</a:t>
            </a:fld>
            <a:endParaRPr lang="fa-IR"/>
          </a:p>
        </p:txBody>
      </p:sp>
    </p:spTree>
    <p:extLst>
      <p:ext uri="{BB962C8B-B14F-4D97-AF65-F5344CB8AC3E}">
        <p14:creationId xmlns:p14="http://schemas.microsoft.com/office/powerpoint/2010/main" val="427400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rtl="1"/>
            <a:fld id="{E70C3FE9-0178-4622-B002-283642EC5EDE}" type="datetimeFigureOut">
              <a:rPr lang="fa-IR" smtClean="0">
                <a:solidFill>
                  <a:srgbClr val="FEB80A"/>
                </a:solidFill>
              </a:rPr>
              <a:pPr rtl="1"/>
              <a:t>13/06/1446</a:t>
            </a:fld>
            <a:endParaRPr lang="fa-IR">
              <a:solidFill>
                <a:srgbClr val="FEB80A"/>
              </a:solidFill>
            </a:endParaRPr>
          </a:p>
        </p:txBody>
      </p:sp>
      <p:sp>
        <p:nvSpPr>
          <p:cNvPr id="8" name="Footer Placeholder 7"/>
          <p:cNvSpPr>
            <a:spLocks noGrp="1"/>
          </p:cNvSpPr>
          <p:nvPr>
            <p:ph type="ftr" sz="quarter" idx="11"/>
          </p:nvPr>
        </p:nvSpPr>
        <p:spPr/>
        <p:txBody>
          <a:bodyPr/>
          <a:lstStyle/>
          <a:p>
            <a:pPr rtl="1"/>
            <a:endParaRPr lang="fa-IR">
              <a:solidFill>
                <a:srgbClr val="FEB80A"/>
              </a:solidFill>
            </a:endParaRPr>
          </a:p>
        </p:txBody>
      </p:sp>
      <p:sp>
        <p:nvSpPr>
          <p:cNvPr id="9" name="Slide Number Placeholder 8"/>
          <p:cNvSpPr>
            <a:spLocks noGrp="1"/>
          </p:cNvSpPr>
          <p:nvPr>
            <p:ph type="sldNum" sz="quarter" idx="12"/>
          </p:nvPr>
        </p:nvSpPr>
        <p:spPr/>
        <p:txBody>
          <a:bodyPr/>
          <a:lstStyle/>
          <a:p>
            <a:pPr rtl="1"/>
            <a:fld id="{0EF2A3BB-B759-4B73-8CB1-D3B65A9FFA7A}" type="slidenum">
              <a:rPr lang="fa-IR" smtClean="0"/>
              <a:pPr rtl="1"/>
              <a:t>‹#›</a:t>
            </a:fld>
            <a:endParaRPr lang="fa-IR"/>
          </a:p>
        </p:txBody>
      </p:sp>
    </p:spTree>
    <p:extLst>
      <p:ext uri="{BB962C8B-B14F-4D97-AF65-F5344CB8AC3E}">
        <p14:creationId xmlns:p14="http://schemas.microsoft.com/office/powerpoint/2010/main" val="48757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B2485F-B955-4C5D-9D29-0402FCD4127A}" type="datetimeFigureOut">
              <a:rPr lang="en-US" smtClean="0"/>
              <a:t>12/14/2024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CDD137-9BC7-470C-A451-D39B17EB7055}" type="slidenum">
              <a:rPr lang="en-US" smtClean="0"/>
              <a:t>‹#›</a:t>
            </a:fld>
            <a:endParaRPr lang="en-US"/>
          </a:p>
        </p:txBody>
      </p:sp>
    </p:spTree>
    <p:extLst>
      <p:ext uri="{BB962C8B-B14F-4D97-AF65-F5344CB8AC3E}">
        <p14:creationId xmlns:p14="http://schemas.microsoft.com/office/powerpoint/2010/main" val="3854750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AB2485F-B955-4C5D-9D29-0402FCD4127A}" type="datetimeFigureOut">
              <a:rPr lang="en-US" smtClean="0"/>
              <a:t>12/14/2024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CDD137-9BC7-470C-A451-D39B17EB7055}" type="slidenum">
              <a:rPr lang="en-US" smtClean="0"/>
              <a:t>‹#›</a:t>
            </a:fld>
            <a:endParaRPr lang="en-US"/>
          </a:p>
        </p:txBody>
      </p:sp>
    </p:spTree>
    <p:extLst>
      <p:ext uri="{BB962C8B-B14F-4D97-AF65-F5344CB8AC3E}">
        <p14:creationId xmlns:p14="http://schemas.microsoft.com/office/powerpoint/2010/main" val="261795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1"/>
            <a:fld id="{E70C3FE9-0178-4622-B002-283642EC5EDE}" type="datetimeFigureOut">
              <a:rPr lang="fa-IR" smtClean="0">
                <a:solidFill>
                  <a:srgbClr val="FEB80A"/>
                </a:solidFill>
              </a:rPr>
              <a:pPr rtl="1"/>
              <a:t>13/06/1446</a:t>
            </a:fld>
            <a:endParaRPr lang="fa-IR">
              <a:solidFill>
                <a:srgbClr val="FEB80A"/>
              </a:solidFill>
            </a:endParaRPr>
          </a:p>
        </p:txBody>
      </p:sp>
      <p:sp>
        <p:nvSpPr>
          <p:cNvPr id="6" name="Footer Placeholder 5"/>
          <p:cNvSpPr>
            <a:spLocks noGrp="1"/>
          </p:cNvSpPr>
          <p:nvPr>
            <p:ph type="ftr" sz="quarter" idx="11"/>
          </p:nvPr>
        </p:nvSpPr>
        <p:spPr/>
        <p:txBody>
          <a:bodyPr/>
          <a:lstStyle/>
          <a:p>
            <a:pPr rtl="1"/>
            <a:endParaRPr lang="fa-IR">
              <a:solidFill>
                <a:srgbClr val="FEB80A"/>
              </a:solidFill>
            </a:endParaRPr>
          </a:p>
        </p:txBody>
      </p:sp>
      <p:sp>
        <p:nvSpPr>
          <p:cNvPr id="7" name="Slide Number Placeholder 6"/>
          <p:cNvSpPr>
            <a:spLocks noGrp="1"/>
          </p:cNvSpPr>
          <p:nvPr>
            <p:ph type="sldNum" sz="quarter" idx="12"/>
          </p:nvPr>
        </p:nvSpPr>
        <p:spPr/>
        <p:txBody>
          <a:bodyPr/>
          <a:lstStyle/>
          <a:p>
            <a:pPr rtl="1"/>
            <a:fld id="{0EF2A3BB-B759-4B73-8CB1-D3B65A9FFA7A}" type="slidenum">
              <a:rPr lang="fa-IR" smtClean="0"/>
              <a:pPr rtl="1"/>
              <a:t>‹#›</a:t>
            </a:fld>
            <a:endParaRPr lang="fa-IR"/>
          </a:p>
        </p:txBody>
      </p:sp>
    </p:spTree>
    <p:extLst>
      <p:ext uri="{BB962C8B-B14F-4D97-AF65-F5344CB8AC3E}">
        <p14:creationId xmlns:p14="http://schemas.microsoft.com/office/powerpoint/2010/main" val="788122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B2485F-B955-4C5D-9D29-0402FCD4127A}" type="datetimeFigureOut">
              <a:rPr lang="en-US" smtClean="0"/>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DD137-9BC7-470C-A451-D39B17EB7055}" type="slidenum">
              <a:rPr lang="en-US" smtClean="0"/>
              <a:t>‹#›</a:t>
            </a:fld>
            <a:endParaRPr lang="en-US"/>
          </a:p>
        </p:txBody>
      </p:sp>
    </p:spTree>
    <p:extLst>
      <p:ext uri="{BB962C8B-B14F-4D97-AF65-F5344CB8AC3E}">
        <p14:creationId xmlns:p14="http://schemas.microsoft.com/office/powerpoint/2010/main" val="4211653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2">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rtl="1"/>
            <a:fld id="{E70C3FE9-0178-4622-B002-283642EC5EDE}" type="datetimeFigureOut">
              <a:rPr lang="fa-IR" smtClean="0">
                <a:solidFill>
                  <a:srgbClr val="FEB80A"/>
                </a:solidFill>
              </a:rPr>
              <a:pPr rtl="1"/>
              <a:t>13/06/1446</a:t>
            </a:fld>
            <a:endParaRPr lang="fa-IR">
              <a:solidFill>
                <a:srgbClr val="FEB80A"/>
              </a:solidFill>
            </a:endParaRP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pPr rtl="1"/>
            <a:endParaRPr lang="fa-IR">
              <a:solidFill>
                <a:srgbClr val="FEB80A"/>
              </a:solidFill>
            </a:endParaRP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rtl="1"/>
            <a:fld id="{0EF2A3BB-B759-4B73-8CB1-D3B65A9FFA7A}" type="slidenum">
              <a:rPr lang="fa-IR" smtClean="0"/>
              <a:pPr rtl="1"/>
              <a:t>‹#›</a:t>
            </a:fld>
            <a:endParaRPr lang="fa-IR"/>
          </a:p>
        </p:txBody>
      </p:sp>
    </p:spTree>
    <p:extLst>
      <p:ext uri="{BB962C8B-B14F-4D97-AF65-F5344CB8AC3E}">
        <p14:creationId xmlns:p14="http://schemas.microsoft.com/office/powerpoint/2010/main" val="287752338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2" r:id="rId20"/>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hyperlink" Target="http://fa.wikipedia.org/wiki/%D8%B3%D9%84%D9%88%D9%84" TargetMode="Externa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hyperlink" Target="http://fa.wikipedia.org/wiki/%D8%AF%DA%AF%D8%B1%DA%AF%D8%B4%D8%AA" TargetMode="Externa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fa.wikipedia.org/wiki/%DA%A9%D8%AA%D9%88%D8%A7%D8%B3%DB%8C%D8%AF%D9%88%D8%B2_%D8%AF%DB%8C%D8%A7%D8%A8%D8%AA%DB%8C" TargetMode="External"/><Relationship Id="rId2" Type="http://schemas.openxmlformats.org/officeDocument/2006/relationships/hyperlink" Target="http://fa.wikipedia.org/wiki/%DA%86%D8%A7%D9%82" TargetMode="External"/><Relationship Id="rId1" Type="http://schemas.openxmlformats.org/officeDocument/2006/relationships/slideLayout" Target="../slideLayouts/slideLayout18.xml"/><Relationship Id="rId4" Type="http://schemas.openxmlformats.org/officeDocument/2006/relationships/hyperlink" Target="http://fa.wikipedia.org/wiki/%D8%A7%D8%AA%D9%88%D8%A2%D9%86%D8%AA%DB%8C%E2%80%8C%D8%A8%D8%A7%D8%AF%DB%8C"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1" y="990601"/>
            <a:ext cx="7897813" cy="4887913"/>
          </a:xfrm>
        </p:spPr>
      </p:pic>
    </p:spTree>
    <p:extLst>
      <p:ext uri="{BB962C8B-B14F-4D97-AF65-F5344CB8AC3E}">
        <p14:creationId xmlns:p14="http://schemas.microsoft.com/office/powerpoint/2010/main" val="3211996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p:cNvSpPr>
            <a:spLocks noGrp="1"/>
          </p:cNvSpPr>
          <p:nvPr>
            <p:ph idx="1"/>
          </p:nvPr>
        </p:nvSpPr>
        <p:spPr>
          <a:xfrm>
            <a:off x="0" y="1371600"/>
            <a:ext cx="12192000" cy="5029200"/>
          </a:xfrm>
        </p:spPr>
        <p:txBody>
          <a:bodyPr>
            <a:normAutofit/>
          </a:bodyPr>
          <a:lstStyle/>
          <a:p>
            <a:pPr algn="r" rtl="1" eaLnBrk="1" hangingPunct="1"/>
            <a:r>
              <a:rPr lang="fa-IR" altLang="en-US" sz="2400" b="1" dirty="0">
                <a:latin typeface="Avenir Medium"/>
                <a:ea typeface="Avenir Medium"/>
                <a:cs typeface="Avenir Medium"/>
              </a:rPr>
              <a:t>در دیابت نوع دو که ۹۰-۹۵٪ از بیماران دیابتی را شامل می‌شود، بدن نسبت به عملکرد انسولین دچار مقاومت می‌شود. این بیماران حداقل در ابتدای بیماری نقص انسولین نسبی (و نه مطلق) دارند.</a:t>
            </a:r>
          </a:p>
          <a:p>
            <a:pPr algn="r" rtl="1" eaLnBrk="1" hangingPunct="1"/>
            <a:r>
              <a:rPr lang="fa-IR" altLang="en-US" sz="2400" b="1" dirty="0">
                <a:latin typeface="Avenir Medium"/>
                <a:ea typeface="Avenir Medium"/>
                <a:cs typeface="Avenir Medium"/>
              </a:rPr>
              <a:t> به این معنی که بدن فرد مبتلا انسولین تولید می‌کند و حتی ممکن است غلظت انسولین در خون از مقدار معمول آن نیز بیشتر باشد اما گیرنده‌های یاخته‌ای فرد نسبت به انسولین مقاوم شده و در حقیقت نمی‌گذارند انسولین وارد </a:t>
            </a:r>
            <a:r>
              <a:rPr lang="fa-IR" altLang="en-US" sz="2400" b="1" dirty="0">
                <a:latin typeface="Avenir Medium"/>
                <a:ea typeface="Avenir Medium"/>
                <a:cs typeface="Avenir Medium"/>
                <a:hlinkClick r:id="rId2" action="ppaction://hlinkfile" tooltip="سلول"/>
              </a:rPr>
              <a:t>سلولها</a:t>
            </a:r>
            <a:r>
              <a:rPr lang="fa-IR" altLang="en-US" sz="2400" b="1" dirty="0">
                <a:latin typeface="Avenir Medium"/>
                <a:ea typeface="Avenir Medium"/>
                <a:cs typeface="Avenir Medium"/>
              </a:rPr>
              <a:t> شده و اعمال طبیعی خود را انجام دهد. </a:t>
            </a:r>
          </a:p>
          <a:p>
            <a:pPr algn="r" rtl="1" eaLnBrk="1" hangingPunct="1"/>
            <a:r>
              <a:rPr lang="fa-IR" altLang="en-US" sz="2400" b="1" dirty="0">
                <a:latin typeface="Avenir Medium"/>
                <a:ea typeface="Avenir Medium"/>
                <a:cs typeface="Avenir Medium"/>
              </a:rPr>
              <a:t>این بیماران برای زنده ماندن نیاز به درمان دائم با انسولین خارجی ندارند. </a:t>
            </a:r>
          </a:p>
          <a:p>
            <a:pPr algn="r" rtl="1" eaLnBrk="1" hangingPunct="1"/>
            <a:r>
              <a:rPr lang="fa-IR" altLang="en-US" sz="2400" b="1" dirty="0">
                <a:latin typeface="Avenir Medium"/>
                <a:ea typeface="Avenir Medium"/>
                <a:cs typeface="Avenir Medium"/>
              </a:rPr>
              <a:t>علل متعددی برای این وضعیت وجود دارد، مکانیزم‌های جزئی بروز این وضعیت شناخته نشده است ولی مشخص است که تخریب اتوایمیون نقشی در بروز این بیماری ندارد.</a:t>
            </a:r>
            <a:endParaRPr lang="en-US" altLang="en-US" sz="2400" b="1" dirty="0">
              <a:latin typeface="Avenir Medium"/>
              <a:ea typeface="Avenir Medium"/>
              <a:cs typeface="Avenir Medium"/>
            </a:endParaRPr>
          </a:p>
        </p:txBody>
      </p:sp>
    </p:spTree>
    <p:extLst>
      <p:ext uri="{BB962C8B-B14F-4D97-AF65-F5344CB8AC3E}">
        <p14:creationId xmlns:p14="http://schemas.microsoft.com/office/powerpoint/2010/main" val="1682525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1999" cy="729343"/>
          </a:xfrm>
        </p:spPr>
        <p:txBody>
          <a:bodyPr>
            <a:normAutofit/>
          </a:bodyPr>
          <a:lstStyle/>
          <a:p>
            <a:pPr algn="ctr" rtl="1"/>
            <a:r>
              <a:rPr lang="ar-SA" sz="2400" b="1" dirty="0"/>
              <a:t>خلاصه گروه بندی پروتکل خودپایشی قندخون یا</a:t>
            </a:r>
            <a:r>
              <a:rPr lang="en-US" sz="2400" b="1" dirty="0"/>
              <a:t>SMBG </a:t>
            </a:r>
            <a:r>
              <a:rPr lang="ar-SA" sz="2400" b="1" dirty="0"/>
              <a:t>بر اساس گروه های هدف در سطح مراقبت محدود</a:t>
            </a:r>
            <a:endParaRPr lang="en-US" sz="2400" dirty="0"/>
          </a:p>
        </p:txBody>
      </p:sp>
      <p:graphicFrame>
        <p:nvGraphicFramePr>
          <p:cNvPr id="5" name="Content Placeholder 4"/>
          <p:cNvGraphicFramePr>
            <a:graphicFrameLocks noGrp="1"/>
          </p:cNvGraphicFramePr>
          <p:nvPr>
            <p:ph idx="1"/>
          </p:nvPr>
        </p:nvGraphicFramePr>
        <p:xfrm>
          <a:off x="576945" y="685799"/>
          <a:ext cx="10428513" cy="6030686"/>
        </p:xfrm>
        <a:graphic>
          <a:graphicData uri="http://schemas.openxmlformats.org/drawingml/2006/table">
            <a:tbl>
              <a:tblPr rtl="1" firstRow="1" firstCol="1" bandRow="1"/>
              <a:tblGrid>
                <a:gridCol w="1839687">
                  <a:extLst>
                    <a:ext uri="{9D8B030D-6E8A-4147-A177-3AD203B41FA5}">
                      <a16:colId xmlns:a16="http://schemas.microsoft.com/office/drawing/2014/main" val="20000"/>
                    </a:ext>
                  </a:extLst>
                </a:gridCol>
                <a:gridCol w="5981699">
                  <a:extLst>
                    <a:ext uri="{9D8B030D-6E8A-4147-A177-3AD203B41FA5}">
                      <a16:colId xmlns:a16="http://schemas.microsoft.com/office/drawing/2014/main" val="20001"/>
                    </a:ext>
                  </a:extLst>
                </a:gridCol>
                <a:gridCol w="2607127">
                  <a:extLst>
                    <a:ext uri="{9D8B030D-6E8A-4147-A177-3AD203B41FA5}">
                      <a16:colId xmlns:a16="http://schemas.microsoft.com/office/drawing/2014/main" val="20002"/>
                    </a:ext>
                  </a:extLst>
                </a:gridCol>
              </a:tblGrid>
              <a:tr h="258408">
                <a:tc>
                  <a:txBody>
                    <a:bodyPr/>
                    <a:lstStyle/>
                    <a:p>
                      <a:pPr algn="ctr" rtl="1">
                        <a:lnSpc>
                          <a:spcPct val="107000"/>
                        </a:lnSpc>
                        <a:spcAft>
                          <a:spcPts val="0"/>
                        </a:spcAft>
                      </a:pPr>
                      <a:r>
                        <a:rPr lang="fa-IR" sz="1200" b="1" dirty="0">
                          <a:effectLst/>
                          <a:latin typeface="Calibri"/>
                          <a:ea typeface="Calibri"/>
                          <a:cs typeface="B Titr"/>
                        </a:rPr>
                        <a:t>نوع دیابت</a:t>
                      </a:r>
                      <a:endParaRPr lang="en-US" sz="1100" dirty="0">
                        <a:effectLst/>
                        <a:latin typeface="Calibri"/>
                        <a:ea typeface="Calibri"/>
                        <a:cs typeface="Arial"/>
                      </a:endParaRPr>
                    </a:p>
                  </a:txBody>
                  <a:tcPr marL="40487" marR="40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SA" sz="1200" b="1">
                          <a:effectLst/>
                          <a:latin typeface="Calibri"/>
                          <a:ea typeface="Calibri"/>
                          <a:cs typeface="B Titr"/>
                        </a:rPr>
                        <a:t>وضعیت</a:t>
                      </a:r>
                      <a:endParaRPr lang="en-US" sz="1100">
                        <a:effectLst/>
                        <a:latin typeface="Calibri"/>
                        <a:ea typeface="Calibri"/>
                        <a:cs typeface="Arial"/>
                      </a:endParaRPr>
                    </a:p>
                  </a:txBody>
                  <a:tcPr marL="40487" marR="40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SA" sz="1200" b="1">
                          <a:effectLst/>
                          <a:latin typeface="Calibri"/>
                          <a:ea typeface="Calibri"/>
                          <a:cs typeface="B Titr"/>
                        </a:rPr>
                        <a:t>تعداد دفعات اندازه گیری قند خون</a:t>
                      </a:r>
                      <a:endParaRPr lang="en-US" sz="1100">
                        <a:effectLst/>
                        <a:latin typeface="Calibri"/>
                        <a:ea typeface="Calibri"/>
                        <a:cs typeface="Arial"/>
                      </a:endParaRPr>
                    </a:p>
                  </a:txBody>
                  <a:tcPr marL="40487" marR="40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1421">
                <a:tc rowSpan="3">
                  <a:txBody>
                    <a:bodyPr/>
                    <a:lstStyle/>
                    <a:p>
                      <a:pPr algn="ctr" rtl="1">
                        <a:lnSpc>
                          <a:spcPct val="107000"/>
                        </a:lnSpc>
                        <a:spcAft>
                          <a:spcPts val="0"/>
                        </a:spcAft>
                      </a:pPr>
                      <a:r>
                        <a:rPr lang="ar-SA" sz="1400" b="1" dirty="0">
                          <a:effectLst/>
                          <a:latin typeface="Calibri"/>
                          <a:ea typeface="Calibri"/>
                          <a:cs typeface="B Nazanin"/>
                        </a:rPr>
                        <a:t>دیابت نوع یک</a:t>
                      </a:r>
                      <a:endParaRPr lang="en-US" sz="1100" dirty="0">
                        <a:effectLst/>
                        <a:latin typeface="Calibri"/>
                        <a:ea typeface="Calibri"/>
                        <a:cs typeface="Arial"/>
                      </a:endParaRPr>
                    </a:p>
                  </a:txBody>
                  <a:tcPr marL="40487" marR="40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en-US" sz="1400" b="1" dirty="0">
                          <a:effectLst/>
                          <a:latin typeface="Calibri"/>
                          <a:ea typeface="Calibri"/>
                          <a:cs typeface="B Nazanin"/>
                        </a:rPr>
                        <a:t>A1C</a:t>
                      </a:r>
                      <a:r>
                        <a:rPr lang="en-US" sz="1400" b="1" dirty="0">
                          <a:effectLst/>
                          <a:latin typeface="B Nazanin"/>
                          <a:ea typeface="Calibri"/>
                          <a:cs typeface="Arial"/>
                        </a:rPr>
                        <a:t> </a:t>
                      </a:r>
                      <a:r>
                        <a:rPr lang="en-US" sz="1400" b="1" dirty="0">
                          <a:effectLst/>
                          <a:latin typeface="Calibri"/>
                          <a:ea typeface="Calibri"/>
                          <a:cs typeface="B Nazanin"/>
                        </a:rPr>
                        <a:t> </a:t>
                      </a:r>
                      <a:r>
                        <a:rPr lang="ar-SA" sz="1400" b="1" dirty="0">
                          <a:effectLst/>
                          <a:latin typeface="Calibri"/>
                          <a:ea typeface="Calibri"/>
                          <a:cs typeface="B Nazanin"/>
                        </a:rPr>
                        <a:t>در محدوده هدف</a:t>
                      </a:r>
                      <a:endParaRPr lang="en-US" sz="1100" dirty="0">
                        <a:effectLst/>
                        <a:latin typeface="Calibri"/>
                        <a:ea typeface="Calibri"/>
                        <a:cs typeface="Arial"/>
                      </a:endParaRPr>
                    </a:p>
                  </a:txBody>
                  <a:tcPr marL="40487" marR="40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07000"/>
                        </a:lnSpc>
                        <a:spcAft>
                          <a:spcPts val="0"/>
                        </a:spcAft>
                      </a:pPr>
                      <a:r>
                        <a:rPr lang="ar-SA" sz="1400" b="1">
                          <a:effectLst/>
                          <a:latin typeface="Calibri"/>
                          <a:ea typeface="Calibri"/>
                          <a:cs typeface="B Nazanin"/>
                        </a:rPr>
                        <a:t>1 </a:t>
                      </a:r>
                      <a:r>
                        <a:rPr lang="ar-SA" sz="1400" b="1">
                          <a:effectLst/>
                          <a:latin typeface="Calibri"/>
                          <a:ea typeface="Calibri"/>
                          <a:cs typeface="Arial"/>
                        </a:rPr>
                        <a:t>–</a:t>
                      </a:r>
                      <a:r>
                        <a:rPr lang="ar-SA" sz="1400" b="1">
                          <a:effectLst/>
                          <a:latin typeface="Calibri"/>
                          <a:ea typeface="Calibri"/>
                          <a:cs typeface="B Nazanin"/>
                        </a:rPr>
                        <a:t> 2 نوبت اندازه گیری قند در روز</a:t>
                      </a:r>
                      <a:endParaRPr lang="en-US" sz="1100">
                        <a:effectLst/>
                        <a:latin typeface="Calibri"/>
                        <a:ea typeface="Calibri"/>
                        <a:cs typeface="Arial"/>
                      </a:endParaRPr>
                    </a:p>
                  </a:txBody>
                  <a:tcPr marL="40487" marR="40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301421">
                <a:tc vMerge="1">
                  <a:txBody>
                    <a:bodyPr/>
                    <a:lstStyle/>
                    <a:p>
                      <a:endParaRPr lang="en-US"/>
                    </a:p>
                  </a:txBody>
                  <a:tcPr/>
                </a:tc>
                <a:tc>
                  <a:txBody>
                    <a:bodyPr/>
                    <a:lstStyle/>
                    <a:p>
                      <a:pPr algn="r" rtl="0">
                        <a:lnSpc>
                          <a:spcPct val="107000"/>
                        </a:lnSpc>
                        <a:spcAft>
                          <a:spcPts val="0"/>
                        </a:spcAft>
                      </a:pPr>
                      <a:r>
                        <a:rPr lang="ar-SA" sz="1400" b="1" dirty="0">
                          <a:effectLst/>
                          <a:latin typeface="Calibri"/>
                          <a:ea typeface="Calibri"/>
                          <a:cs typeface="B Nazanin"/>
                        </a:rPr>
                        <a:t>دیابتی نوع 1 باردار </a:t>
                      </a:r>
                      <a:endParaRPr lang="en-US" sz="1100" dirty="0">
                        <a:effectLst/>
                        <a:latin typeface="Calibri"/>
                        <a:ea typeface="Calibri"/>
                        <a:cs typeface="Arial"/>
                      </a:endParaRPr>
                    </a:p>
                  </a:txBody>
                  <a:tcPr marL="40487" marR="40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ar-SA" sz="1400" b="1">
                          <a:effectLst/>
                          <a:latin typeface="Calibri"/>
                          <a:ea typeface="Calibri"/>
                          <a:cs typeface="B Nazanin"/>
                        </a:rPr>
                        <a:t>4 نوبت اندازه گیری قند در روز</a:t>
                      </a:r>
                      <a:endParaRPr lang="en-US" sz="1100">
                        <a:effectLst/>
                        <a:latin typeface="Calibri"/>
                        <a:ea typeface="Calibri"/>
                        <a:cs typeface="Arial"/>
                      </a:endParaRPr>
                    </a:p>
                  </a:txBody>
                  <a:tcPr marL="40487" marR="40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301421">
                <a:tc vMerge="1">
                  <a:txBody>
                    <a:bodyPr/>
                    <a:lstStyle/>
                    <a:p>
                      <a:endParaRPr lang="en-US"/>
                    </a:p>
                  </a:txBody>
                  <a:tcPr/>
                </a:tc>
                <a:tc>
                  <a:txBody>
                    <a:bodyPr/>
                    <a:lstStyle/>
                    <a:p>
                      <a:pPr algn="r" rtl="1">
                        <a:lnSpc>
                          <a:spcPct val="107000"/>
                        </a:lnSpc>
                        <a:spcAft>
                          <a:spcPts val="0"/>
                        </a:spcAft>
                      </a:pPr>
                      <a:r>
                        <a:rPr lang="en-US" sz="1400" b="1" dirty="0">
                          <a:effectLst/>
                          <a:latin typeface="Calibri"/>
                          <a:ea typeface="Calibri"/>
                          <a:cs typeface="B Nazanin"/>
                        </a:rPr>
                        <a:t>A1C</a:t>
                      </a:r>
                      <a:r>
                        <a:rPr lang="en-US" sz="1400" b="1" dirty="0">
                          <a:effectLst/>
                          <a:latin typeface="B Nazanin"/>
                          <a:ea typeface="Calibri"/>
                          <a:cs typeface="Arial"/>
                        </a:rPr>
                        <a:t> </a:t>
                      </a:r>
                      <a:r>
                        <a:rPr lang="ar-SA" sz="1400" b="1" dirty="0">
                          <a:effectLst/>
                          <a:latin typeface="Calibri"/>
                          <a:ea typeface="Calibri"/>
                          <a:cs typeface="B Nazanin"/>
                        </a:rPr>
                        <a:t>خارج از محدوده هدف</a:t>
                      </a:r>
                      <a:endParaRPr lang="en-US" sz="1100" dirty="0">
                        <a:effectLst/>
                        <a:latin typeface="Calibri"/>
                        <a:ea typeface="Calibri"/>
                        <a:cs typeface="Arial"/>
                      </a:endParaRPr>
                    </a:p>
                  </a:txBody>
                  <a:tcPr marL="40487" marR="40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ar-SA" sz="1400" b="1">
                          <a:effectLst/>
                          <a:latin typeface="Calibri"/>
                          <a:ea typeface="Calibri"/>
                          <a:cs typeface="B Nazanin"/>
                        </a:rPr>
                        <a:t>4 نوبت اندازه گیری قند در روز</a:t>
                      </a:r>
                      <a:endParaRPr lang="en-US" sz="1100">
                        <a:effectLst/>
                        <a:latin typeface="Calibri"/>
                        <a:ea typeface="Calibri"/>
                        <a:cs typeface="Arial"/>
                      </a:endParaRPr>
                    </a:p>
                  </a:txBody>
                  <a:tcPr marL="40487" marR="40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346696">
                <a:tc rowSpan="9">
                  <a:txBody>
                    <a:bodyPr/>
                    <a:lstStyle/>
                    <a:p>
                      <a:pPr algn="ctr" rtl="1">
                        <a:lnSpc>
                          <a:spcPct val="107000"/>
                        </a:lnSpc>
                        <a:spcAft>
                          <a:spcPts val="0"/>
                        </a:spcAft>
                      </a:pPr>
                      <a:r>
                        <a:rPr lang="ar-SA" sz="1400" b="1">
                          <a:effectLst/>
                          <a:latin typeface="Calibri"/>
                          <a:ea typeface="Calibri"/>
                          <a:cs typeface="B Nazanin"/>
                        </a:rPr>
                        <a:t>دیابت نوع دو</a:t>
                      </a:r>
                      <a:endParaRPr lang="en-US" sz="1100">
                        <a:effectLst/>
                        <a:latin typeface="Calibri"/>
                        <a:ea typeface="Calibri"/>
                        <a:cs typeface="Arial"/>
                      </a:endParaRPr>
                    </a:p>
                  </a:txBody>
                  <a:tcPr marL="40487" marR="40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07000"/>
                        </a:lnSpc>
                        <a:spcAft>
                          <a:spcPts val="0"/>
                        </a:spcAft>
                      </a:pPr>
                      <a:r>
                        <a:rPr lang="en-US" sz="1400" b="1" dirty="0">
                          <a:effectLst/>
                          <a:latin typeface="Calibri"/>
                          <a:ea typeface="Calibri"/>
                          <a:cs typeface="B Nazanin"/>
                        </a:rPr>
                        <a:t> A1C</a:t>
                      </a:r>
                      <a:r>
                        <a:rPr lang="ar-SA" sz="1400" b="1" dirty="0">
                          <a:effectLst/>
                          <a:latin typeface="Calibri"/>
                          <a:ea typeface="Calibri"/>
                          <a:cs typeface="B Nazanin"/>
                        </a:rPr>
                        <a:t>در محدوده هدف، تحت درمان با داروی خوراکی، با خطر افت قند خون </a:t>
                      </a:r>
                      <a:endParaRPr lang="en-US" sz="1100" dirty="0">
                        <a:effectLst/>
                        <a:latin typeface="Calibri"/>
                        <a:ea typeface="Calibri"/>
                        <a:cs typeface="Arial"/>
                      </a:endParaRPr>
                    </a:p>
                  </a:txBody>
                  <a:tcPr marL="40487" marR="40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a:lnSpc>
                          <a:spcPct val="107000"/>
                        </a:lnSpc>
                        <a:spcAft>
                          <a:spcPts val="0"/>
                        </a:spcAft>
                      </a:pPr>
                      <a:r>
                        <a:rPr lang="fa-IR" sz="1400" b="1">
                          <a:effectLst/>
                          <a:latin typeface="Calibri"/>
                          <a:ea typeface="Calibri"/>
                          <a:cs typeface="B Nazanin"/>
                        </a:rPr>
                        <a:t>1 </a:t>
                      </a:r>
                      <a:r>
                        <a:rPr lang="fa-IR" sz="1400" b="1">
                          <a:effectLst/>
                          <a:latin typeface="Calibri"/>
                          <a:ea typeface="Calibri"/>
                          <a:cs typeface="Arial"/>
                        </a:rPr>
                        <a:t>–</a:t>
                      </a:r>
                      <a:r>
                        <a:rPr lang="fa-IR" sz="1400" b="1">
                          <a:effectLst/>
                          <a:latin typeface="Calibri"/>
                          <a:ea typeface="Calibri"/>
                          <a:cs typeface="B Nazanin"/>
                        </a:rPr>
                        <a:t> 2 نوبت اندازه گیری در هفته</a:t>
                      </a:r>
                      <a:endParaRPr lang="en-US" sz="1100">
                        <a:effectLst/>
                        <a:latin typeface="Calibri"/>
                        <a:ea typeface="Calibri"/>
                        <a:cs typeface="Arial"/>
                      </a:endParaRPr>
                    </a:p>
                  </a:txBody>
                  <a:tcPr marL="40487" marR="40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4"/>
                  </a:ext>
                </a:extLst>
              </a:tr>
              <a:tr h="452132">
                <a:tc vMerge="1">
                  <a:txBody>
                    <a:bodyPr/>
                    <a:lstStyle/>
                    <a:p>
                      <a:endParaRPr lang="en-US"/>
                    </a:p>
                  </a:txBody>
                  <a:tcPr/>
                </a:tc>
                <a:tc>
                  <a:txBody>
                    <a:bodyPr/>
                    <a:lstStyle/>
                    <a:p>
                      <a:pPr algn="r" rtl="1">
                        <a:lnSpc>
                          <a:spcPct val="107000"/>
                        </a:lnSpc>
                        <a:spcAft>
                          <a:spcPts val="0"/>
                        </a:spcAft>
                      </a:pPr>
                      <a:r>
                        <a:rPr lang="en-US" sz="1400" b="1" dirty="0">
                          <a:effectLst/>
                          <a:latin typeface="Calibri"/>
                          <a:ea typeface="Calibri"/>
                          <a:cs typeface="B Nazanin"/>
                        </a:rPr>
                        <a:t>A1C</a:t>
                      </a:r>
                      <a:r>
                        <a:rPr lang="en-US" sz="1400" b="1" dirty="0">
                          <a:effectLst/>
                          <a:latin typeface="B Nazanin"/>
                          <a:ea typeface="Calibri"/>
                          <a:cs typeface="Arial"/>
                        </a:rPr>
                        <a:t> </a:t>
                      </a:r>
                      <a:r>
                        <a:rPr lang="ar-SA" sz="1400" b="1" dirty="0">
                          <a:effectLst/>
                          <a:latin typeface="Calibri"/>
                          <a:ea typeface="Calibri"/>
                          <a:cs typeface="B Nazanin"/>
                        </a:rPr>
                        <a:t>در محدوده هدف، تحت درمان با انسولین به روشی غیر از </a:t>
                      </a:r>
                      <a:r>
                        <a:rPr lang="en-US" sz="1400" b="1" dirty="0">
                          <a:effectLst/>
                          <a:latin typeface="Calibri"/>
                          <a:ea typeface="Calibri"/>
                          <a:cs typeface="B Nazanin"/>
                        </a:rPr>
                        <a:t>MDI</a:t>
                      </a:r>
                      <a:r>
                        <a:rPr lang="en-US" sz="1400" b="1" dirty="0">
                          <a:effectLst/>
                          <a:latin typeface="B Nazanin"/>
                          <a:ea typeface="Calibri"/>
                          <a:cs typeface="Arial"/>
                        </a:rPr>
                        <a:t> </a:t>
                      </a:r>
                      <a:r>
                        <a:rPr lang="ar-SA" sz="1400" b="1" dirty="0">
                          <a:effectLst/>
                          <a:latin typeface="Calibri"/>
                          <a:ea typeface="Calibri"/>
                          <a:cs typeface="Calibri"/>
                        </a:rPr>
                        <a:t>±</a:t>
                      </a:r>
                      <a:r>
                        <a:rPr lang="ar-SA" sz="1400" b="1" dirty="0">
                          <a:effectLst/>
                          <a:latin typeface="Calibri"/>
                          <a:ea typeface="Calibri"/>
                          <a:cs typeface="B Nazanin"/>
                        </a:rPr>
                        <a:t> داروهای خوراکی</a:t>
                      </a:r>
                      <a:endParaRPr lang="en-US" sz="1100" dirty="0">
                        <a:effectLst/>
                        <a:latin typeface="Calibri"/>
                        <a:ea typeface="Calibri"/>
                        <a:cs typeface="Arial"/>
                      </a:endParaRPr>
                    </a:p>
                  </a:txBody>
                  <a:tcPr marL="40487" marR="40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a:lnSpc>
                          <a:spcPct val="107000"/>
                        </a:lnSpc>
                        <a:spcAft>
                          <a:spcPts val="0"/>
                        </a:spcAft>
                      </a:pPr>
                      <a:r>
                        <a:rPr lang="fa-IR" sz="1400" b="1">
                          <a:effectLst/>
                          <a:latin typeface="Calibri"/>
                          <a:ea typeface="Calibri"/>
                          <a:cs typeface="B Nazanin"/>
                        </a:rPr>
                        <a:t>1 </a:t>
                      </a:r>
                      <a:r>
                        <a:rPr lang="fa-IR" sz="1400" b="1">
                          <a:effectLst/>
                          <a:latin typeface="Calibri"/>
                          <a:ea typeface="Calibri"/>
                          <a:cs typeface="Arial"/>
                        </a:rPr>
                        <a:t>–</a:t>
                      </a:r>
                      <a:r>
                        <a:rPr lang="fa-IR" sz="1400" b="1">
                          <a:effectLst/>
                          <a:latin typeface="Calibri"/>
                          <a:ea typeface="Calibri"/>
                          <a:cs typeface="B Nazanin"/>
                        </a:rPr>
                        <a:t> 2 نوبت اندازه گیری در هفته</a:t>
                      </a:r>
                      <a:endParaRPr lang="en-US" sz="1100">
                        <a:effectLst/>
                        <a:latin typeface="Calibri"/>
                        <a:ea typeface="Calibri"/>
                        <a:cs typeface="Arial"/>
                      </a:endParaRPr>
                    </a:p>
                  </a:txBody>
                  <a:tcPr marL="40487" marR="40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5"/>
                  </a:ext>
                </a:extLst>
              </a:tr>
              <a:tr h="452132">
                <a:tc vMerge="1">
                  <a:txBody>
                    <a:bodyPr/>
                    <a:lstStyle/>
                    <a:p>
                      <a:endParaRPr lang="en-US"/>
                    </a:p>
                  </a:txBody>
                  <a:tcPr/>
                </a:tc>
                <a:tc>
                  <a:txBody>
                    <a:bodyPr/>
                    <a:lstStyle/>
                    <a:p>
                      <a:pPr algn="r" rtl="1">
                        <a:lnSpc>
                          <a:spcPct val="107000"/>
                        </a:lnSpc>
                        <a:spcAft>
                          <a:spcPts val="0"/>
                        </a:spcAft>
                      </a:pPr>
                      <a:r>
                        <a:rPr lang="en-US" sz="1400" b="1" dirty="0">
                          <a:effectLst/>
                          <a:latin typeface="Calibri"/>
                          <a:ea typeface="Calibri"/>
                          <a:cs typeface="B Nazanin"/>
                        </a:rPr>
                        <a:t>A1C</a:t>
                      </a:r>
                      <a:r>
                        <a:rPr lang="en-US" sz="1400" b="1" dirty="0">
                          <a:effectLst/>
                          <a:latin typeface="B Nazanin"/>
                          <a:ea typeface="Calibri"/>
                          <a:cs typeface="Arial"/>
                        </a:rPr>
                        <a:t> </a:t>
                      </a:r>
                      <a:r>
                        <a:rPr lang="ar-SA" sz="1400" b="1" dirty="0">
                          <a:effectLst/>
                          <a:latin typeface="B Nazanin"/>
                          <a:ea typeface="Calibri"/>
                          <a:cs typeface="Arial"/>
                        </a:rPr>
                        <a:t>خارج از محدوده هدف، تحت درمان با داروی خوراکی، بدون خطر افت قند خون </a:t>
                      </a:r>
                      <a:endParaRPr lang="en-US" sz="1100" dirty="0">
                        <a:effectLst/>
                        <a:latin typeface="Calibri"/>
                        <a:ea typeface="Calibri"/>
                        <a:cs typeface="Arial"/>
                      </a:endParaRPr>
                    </a:p>
                  </a:txBody>
                  <a:tcPr marL="40487" marR="40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a:lnSpc>
                          <a:spcPct val="107000"/>
                        </a:lnSpc>
                        <a:spcAft>
                          <a:spcPts val="0"/>
                        </a:spcAft>
                      </a:pPr>
                      <a:r>
                        <a:rPr lang="fa-IR" sz="1400" b="1">
                          <a:effectLst/>
                          <a:latin typeface="Calibri"/>
                          <a:ea typeface="Calibri"/>
                          <a:cs typeface="B Nazanin"/>
                        </a:rPr>
                        <a:t>1 </a:t>
                      </a:r>
                      <a:r>
                        <a:rPr lang="fa-IR" sz="1400" b="1">
                          <a:effectLst/>
                          <a:latin typeface="Calibri"/>
                          <a:ea typeface="Calibri"/>
                          <a:cs typeface="Arial"/>
                        </a:rPr>
                        <a:t>–</a:t>
                      </a:r>
                      <a:r>
                        <a:rPr lang="fa-IR" sz="1400" b="1">
                          <a:effectLst/>
                          <a:latin typeface="Calibri"/>
                          <a:ea typeface="Calibri"/>
                          <a:cs typeface="B Nazanin"/>
                        </a:rPr>
                        <a:t> 2 نوبت اندازه گیری در هفته</a:t>
                      </a:r>
                      <a:endParaRPr lang="en-US" sz="1100">
                        <a:effectLst/>
                        <a:latin typeface="Calibri"/>
                        <a:ea typeface="Calibri"/>
                        <a:cs typeface="Arial"/>
                      </a:endParaRPr>
                    </a:p>
                  </a:txBody>
                  <a:tcPr marL="40487" marR="40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6"/>
                  </a:ext>
                </a:extLst>
              </a:tr>
              <a:tr h="452132">
                <a:tc vMerge="1">
                  <a:txBody>
                    <a:bodyPr/>
                    <a:lstStyle/>
                    <a:p>
                      <a:endParaRPr lang="en-US"/>
                    </a:p>
                  </a:txBody>
                  <a:tcPr/>
                </a:tc>
                <a:tc>
                  <a:txBody>
                    <a:bodyPr/>
                    <a:lstStyle/>
                    <a:p>
                      <a:pPr algn="ctr" rtl="1">
                        <a:lnSpc>
                          <a:spcPct val="107000"/>
                        </a:lnSpc>
                        <a:spcAft>
                          <a:spcPts val="0"/>
                        </a:spcAft>
                      </a:pPr>
                      <a:r>
                        <a:rPr lang="ar-SA" sz="1400" b="1" dirty="0">
                          <a:solidFill>
                            <a:srgbClr val="FF0000"/>
                          </a:solidFill>
                          <a:effectLst/>
                          <a:latin typeface="Calibri"/>
                          <a:ea typeface="Calibri"/>
                          <a:cs typeface="B Nazanin"/>
                        </a:rPr>
                        <a:t>در صورت امکان</a:t>
                      </a:r>
                      <a:r>
                        <a:rPr lang="en-US" sz="1400" b="1" dirty="0">
                          <a:solidFill>
                            <a:srgbClr val="FF0000"/>
                          </a:solidFill>
                          <a:effectLst/>
                          <a:latin typeface="Calibri"/>
                          <a:ea typeface="Calibri"/>
                          <a:cs typeface="B Nazanin"/>
                        </a:rPr>
                        <a:t>: A1C </a:t>
                      </a:r>
                      <a:r>
                        <a:rPr lang="ar-SA" sz="1400" b="1" dirty="0">
                          <a:effectLst/>
                          <a:latin typeface="Calibri"/>
                          <a:ea typeface="Calibri"/>
                          <a:cs typeface="B Nazanin"/>
                        </a:rPr>
                        <a:t>در محدوده هدف، تحت درمان با داروی خوراکی، بدون خطر افت قند خون</a:t>
                      </a:r>
                      <a:endParaRPr lang="en-US" sz="1100" dirty="0">
                        <a:effectLst/>
                        <a:latin typeface="Calibri"/>
                        <a:ea typeface="Calibri"/>
                        <a:cs typeface="Arial"/>
                      </a:endParaRPr>
                    </a:p>
                  </a:txBody>
                  <a:tcPr marL="40487" marR="40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a:lnSpc>
                          <a:spcPct val="107000"/>
                        </a:lnSpc>
                        <a:spcAft>
                          <a:spcPts val="0"/>
                        </a:spcAft>
                      </a:pPr>
                      <a:r>
                        <a:rPr lang="fa-IR" sz="1400" b="1">
                          <a:effectLst/>
                          <a:latin typeface="Calibri"/>
                          <a:ea typeface="Calibri"/>
                          <a:cs typeface="B Nazanin"/>
                        </a:rPr>
                        <a:t>1 </a:t>
                      </a:r>
                      <a:r>
                        <a:rPr lang="fa-IR" sz="1400" b="1">
                          <a:effectLst/>
                          <a:latin typeface="Calibri"/>
                          <a:ea typeface="Calibri"/>
                          <a:cs typeface="Arial"/>
                        </a:rPr>
                        <a:t>–</a:t>
                      </a:r>
                      <a:r>
                        <a:rPr lang="fa-IR" sz="1400" b="1">
                          <a:effectLst/>
                          <a:latin typeface="Calibri"/>
                          <a:ea typeface="Calibri"/>
                          <a:cs typeface="B Nazanin"/>
                        </a:rPr>
                        <a:t> 2 نوبت اندازه گیری در هفته</a:t>
                      </a:r>
                      <a:endParaRPr lang="en-US" sz="1100">
                        <a:effectLst/>
                        <a:latin typeface="Calibri"/>
                        <a:ea typeface="Calibri"/>
                        <a:cs typeface="Arial"/>
                      </a:endParaRPr>
                    </a:p>
                  </a:txBody>
                  <a:tcPr marL="40487" marR="40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7"/>
                  </a:ext>
                </a:extLst>
              </a:tr>
              <a:tr h="452132">
                <a:tc vMerge="1">
                  <a:txBody>
                    <a:bodyPr/>
                    <a:lstStyle/>
                    <a:p>
                      <a:endParaRPr lang="en-US"/>
                    </a:p>
                  </a:txBody>
                  <a:tcPr/>
                </a:tc>
                <a:tc>
                  <a:txBody>
                    <a:bodyPr/>
                    <a:lstStyle/>
                    <a:p>
                      <a:pPr algn="ctr" rtl="1">
                        <a:lnSpc>
                          <a:spcPct val="107000"/>
                        </a:lnSpc>
                        <a:spcAft>
                          <a:spcPts val="0"/>
                        </a:spcAft>
                      </a:pPr>
                      <a:r>
                        <a:rPr lang="en-US" sz="1400" b="1" dirty="0">
                          <a:effectLst/>
                          <a:latin typeface="Calibri"/>
                          <a:ea typeface="Calibri"/>
                          <a:cs typeface="B Nazanin"/>
                        </a:rPr>
                        <a:t>A1C</a:t>
                      </a:r>
                      <a:r>
                        <a:rPr lang="en-US" sz="1400" b="1" dirty="0">
                          <a:effectLst/>
                          <a:latin typeface="B Nazanin"/>
                          <a:ea typeface="Calibri"/>
                          <a:cs typeface="Arial"/>
                        </a:rPr>
                        <a:t> </a:t>
                      </a:r>
                      <a:r>
                        <a:rPr lang="ar-SA" sz="1400" b="1" dirty="0">
                          <a:effectLst/>
                          <a:latin typeface="B Nazanin"/>
                          <a:ea typeface="Calibri"/>
                          <a:cs typeface="Arial"/>
                        </a:rPr>
                        <a:t>در محدوده هدف، تحت درمان با انسولین با روش</a:t>
                      </a:r>
                      <a:r>
                        <a:rPr lang="en-US" sz="1400" b="1" dirty="0">
                          <a:effectLst/>
                          <a:latin typeface="Calibri"/>
                          <a:ea typeface="Calibri"/>
                          <a:cs typeface="B Nazanin"/>
                        </a:rPr>
                        <a:t> MDI</a:t>
                      </a:r>
                      <a:r>
                        <a:rPr lang="en-US" sz="1400" b="1" dirty="0">
                          <a:effectLst/>
                          <a:latin typeface="Calibri"/>
                          <a:ea typeface="Calibri"/>
                          <a:cs typeface="Calibri"/>
                        </a:rPr>
                        <a:t>¹</a:t>
                      </a:r>
                      <a:r>
                        <a:rPr lang="en-US" sz="1400" b="1" dirty="0">
                          <a:effectLst/>
                          <a:latin typeface="Calibri"/>
                          <a:ea typeface="Calibri"/>
                          <a:cs typeface="B Nazanin"/>
                        </a:rPr>
                        <a:t> ± </a:t>
                      </a:r>
                      <a:r>
                        <a:rPr lang="ar-SA" sz="1400" b="1" dirty="0">
                          <a:effectLst/>
                          <a:latin typeface="Calibri"/>
                          <a:ea typeface="Calibri"/>
                          <a:cs typeface="B Nazanin"/>
                        </a:rPr>
                        <a:t>داروهای خوراکی </a:t>
                      </a:r>
                      <a:endParaRPr lang="en-US" sz="1100" dirty="0">
                        <a:effectLst/>
                        <a:latin typeface="Calibri"/>
                        <a:ea typeface="Calibri"/>
                        <a:cs typeface="Arial"/>
                      </a:endParaRPr>
                    </a:p>
                  </a:txBody>
                  <a:tcPr marL="40487" marR="40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07000"/>
                        </a:lnSpc>
                        <a:spcAft>
                          <a:spcPts val="0"/>
                        </a:spcAft>
                      </a:pPr>
                      <a:r>
                        <a:rPr lang="ar-SA" sz="1400" b="1">
                          <a:effectLst/>
                          <a:latin typeface="Calibri"/>
                          <a:ea typeface="Calibri"/>
                          <a:cs typeface="B Nazanin"/>
                        </a:rPr>
                        <a:t>1 </a:t>
                      </a:r>
                      <a:r>
                        <a:rPr lang="ar-SA" sz="1400" b="1">
                          <a:effectLst/>
                          <a:latin typeface="Calibri"/>
                          <a:ea typeface="Calibri"/>
                          <a:cs typeface="Arial"/>
                        </a:rPr>
                        <a:t>–</a:t>
                      </a:r>
                      <a:r>
                        <a:rPr lang="ar-SA" sz="1400" b="1">
                          <a:effectLst/>
                          <a:latin typeface="Calibri"/>
                          <a:ea typeface="Calibri"/>
                          <a:cs typeface="B Nazanin"/>
                        </a:rPr>
                        <a:t> 2 نوبت اندازه گیری قند در روز</a:t>
                      </a:r>
                      <a:endParaRPr lang="en-US" sz="1100">
                        <a:effectLst/>
                        <a:latin typeface="Calibri"/>
                        <a:ea typeface="Calibri"/>
                        <a:cs typeface="Arial"/>
                      </a:endParaRPr>
                    </a:p>
                  </a:txBody>
                  <a:tcPr marL="40487" marR="40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301421">
                <a:tc vMerge="1">
                  <a:txBody>
                    <a:bodyPr/>
                    <a:lstStyle/>
                    <a:p>
                      <a:endParaRPr lang="en-US"/>
                    </a:p>
                  </a:txBody>
                  <a:tcPr/>
                </a:tc>
                <a:tc>
                  <a:txBody>
                    <a:bodyPr/>
                    <a:lstStyle/>
                    <a:p>
                      <a:pPr algn="ctr" rtl="1">
                        <a:lnSpc>
                          <a:spcPct val="107000"/>
                        </a:lnSpc>
                        <a:spcAft>
                          <a:spcPts val="0"/>
                        </a:spcAft>
                      </a:pPr>
                      <a:r>
                        <a:rPr lang="en-US" sz="1400" b="1" dirty="0">
                          <a:effectLst/>
                          <a:latin typeface="Calibri"/>
                          <a:ea typeface="Calibri"/>
                          <a:cs typeface="B Nazanin"/>
                        </a:rPr>
                        <a:t>A1C</a:t>
                      </a:r>
                      <a:r>
                        <a:rPr lang="en-US" sz="1400" b="1" dirty="0">
                          <a:effectLst/>
                          <a:latin typeface="B Nazanin"/>
                          <a:ea typeface="Calibri"/>
                          <a:cs typeface="Arial"/>
                        </a:rPr>
                        <a:t> </a:t>
                      </a:r>
                      <a:r>
                        <a:rPr lang="ar-SA" sz="1400" b="1" dirty="0">
                          <a:effectLst/>
                          <a:latin typeface="B Nazanin"/>
                          <a:ea typeface="Calibri"/>
                          <a:cs typeface="Arial"/>
                        </a:rPr>
                        <a:t>خارج از هدف، تحت درمان با داروی خوراکی، با خطر افت قند خون </a:t>
                      </a:r>
                      <a:endParaRPr lang="en-US" sz="1100" dirty="0">
                        <a:effectLst/>
                        <a:latin typeface="Calibri"/>
                        <a:ea typeface="Calibri"/>
                        <a:cs typeface="Arial"/>
                      </a:endParaRPr>
                    </a:p>
                  </a:txBody>
                  <a:tcPr marL="40487" marR="40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07000"/>
                        </a:lnSpc>
                        <a:spcAft>
                          <a:spcPts val="0"/>
                        </a:spcAft>
                      </a:pPr>
                      <a:r>
                        <a:rPr lang="ar-SA" sz="1400" b="1">
                          <a:effectLst/>
                          <a:latin typeface="Calibri"/>
                          <a:ea typeface="Calibri"/>
                          <a:cs typeface="B Nazanin"/>
                        </a:rPr>
                        <a:t>1 </a:t>
                      </a:r>
                      <a:r>
                        <a:rPr lang="ar-SA" sz="1400" b="1">
                          <a:effectLst/>
                          <a:latin typeface="Calibri"/>
                          <a:ea typeface="Calibri"/>
                          <a:cs typeface="Arial"/>
                        </a:rPr>
                        <a:t>–</a:t>
                      </a:r>
                      <a:r>
                        <a:rPr lang="ar-SA" sz="1400" b="1">
                          <a:effectLst/>
                          <a:latin typeface="Calibri"/>
                          <a:ea typeface="Calibri"/>
                          <a:cs typeface="B Nazanin"/>
                        </a:rPr>
                        <a:t> 2 نوبت اندازه گیری قند در روز</a:t>
                      </a:r>
                      <a:endParaRPr lang="en-US" sz="1100">
                        <a:effectLst/>
                        <a:latin typeface="Calibri"/>
                        <a:ea typeface="Calibri"/>
                        <a:cs typeface="Arial"/>
                      </a:endParaRPr>
                    </a:p>
                  </a:txBody>
                  <a:tcPr marL="40487" marR="40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452132">
                <a:tc vMerge="1">
                  <a:txBody>
                    <a:bodyPr/>
                    <a:lstStyle/>
                    <a:p>
                      <a:endParaRPr lang="en-US"/>
                    </a:p>
                  </a:txBody>
                  <a:tcPr/>
                </a:tc>
                <a:tc>
                  <a:txBody>
                    <a:bodyPr/>
                    <a:lstStyle/>
                    <a:p>
                      <a:pPr algn="ctr" rtl="1">
                        <a:lnSpc>
                          <a:spcPct val="107000"/>
                        </a:lnSpc>
                        <a:spcAft>
                          <a:spcPts val="0"/>
                        </a:spcAft>
                      </a:pPr>
                      <a:r>
                        <a:rPr lang="en-US" sz="1400" b="1" dirty="0">
                          <a:effectLst/>
                          <a:latin typeface="Calibri"/>
                          <a:ea typeface="Calibri"/>
                          <a:cs typeface="B Nazanin"/>
                        </a:rPr>
                        <a:t>A1C</a:t>
                      </a:r>
                      <a:r>
                        <a:rPr lang="en-US" sz="1400" b="1" dirty="0">
                          <a:effectLst/>
                          <a:latin typeface="B Nazanin"/>
                          <a:ea typeface="Calibri"/>
                          <a:cs typeface="Arial"/>
                        </a:rPr>
                        <a:t> </a:t>
                      </a:r>
                      <a:r>
                        <a:rPr lang="ar-SA" sz="1400" b="1" dirty="0">
                          <a:effectLst/>
                          <a:latin typeface="B Nazanin"/>
                          <a:ea typeface="Calibri"/>
                          <a:cs typeface="Arial"/>
                        </a:rPr>
                        <a:t>خارج از هدف، تحت درمان با انسولین به روشی غیر از</a:t>
                      </a:r>
                      <a:r>
                        <a:rPr lang="en-US" sz="1400" b="1" dirty="0">
                          <a:effectLst/>
                          <a:latin typeface="Calibri"/>
                          <a:ea typeface="Calibri"/>
                          <a:cs typeface="B Nazanin"/>
                        </a:rPr>
                        <a:t> MDI ± </a:t>
                      </a:r>
                      <a:r>
                        <a:rPr lang="ar-SA" sz="1400" b="1" dirty="0">
                          <a:effectLst/>
                          <a:latin typeface="Calibri"/>
                          <a:ea typeface="Calibri"/>
                          <a:cs typeface="B Nazanin"/>
                        </a:rPr>
                        <a:t>داروهای خوراکی</a:t>
                      </a:r>
                      <a:endParaRPr lang="en-US" sz="1100" dirty="0">
                        <a:effectLst/>
                        <a:latin typeface="Calibri"/>
                        <a:ea typeface="Calibri"/>
                        <a:cs typeface="Arial"/>
                      </a:endParaRPr>
                    </a:p>
                  </a:txBody>
                  <a:tcPr marL="40487" marR="40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07000"/>
                        </a:lnSpc>
                        <a:spcAft>
                          <a:spcPts val="0"/>
                        </a:spcAft>
                      </a:pPr>
                      <a:r>
                        <a:rPr lang="ar-SA" sz="1400" b="1">
                          <a:effectLst/>
                          <a:latin typeface="Calibri"/>
                          <a:ea typeface="Calibri"/>
                          <a:cs typeface="B Nazanin"/>
                        </a:rPr>
                        <a:t>1 </a:t>
                      </a:r>
                      <a:r>
                        <a:rPr lang="ar-SA" sz="1400" b="1">
                          <a:effectLst/>
                          <a:latin typeface="Calibri"/>
                          <a:ea typeface="Calibri"/>
                          <a:cs typeface="Arial"/>
                        </a:rPr>
                        <a:t>–</a:t>
                      </a:r>
                      <a:r>
                        <a:rPr lang="ar-SA" sz="1400" b="1">
                          <a:effectLst/>
                          <a:latin typeface="Calibri"/>
                          <a:ea typeface="Calibri"/>
                          <a:cs typeface="B Nazanin"/>
                        </a:rPr>
                        <a:t> 2 نوبت اندازه گیری قند در روز</a:t>
                      </a:r>
                      <a:endParaRPr lang="en-US" sz="1100">
                        <a:effectLst/>
                        <a:latin typeface="Calibri"/>
                        <a:ea typeface="Calibri"/>
                        <a:cs typeface="Arial"/>
                      </a:endParaRPr>
                    </a:p>
                  </a:txBody>
                  <a:tcPr marL="40487" marR="40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301421">
                <a:tc vMerge="1">
                  <a:txBody>
                    <a:bodyPr/>
                    <a:lstStyle/>
                    <a:p>
                      <a:endParaRPr lang="en-US"/>
                    </a:p>
                  </a:txBody>
                  <a:tcPr/>
                </a:tc>
                <a:tc>
                  <a:txBody>
                    <a:bodyPr/>
                    <a:lstStyle/>
                    <a:p>
                      <a:pPr algn="ctr" rtl="1">
                        <a:lnSpc>
                          <a:spcPct val="107000"/>
                        </a:lnSpc>
                        <a:spcAft>
                          <a:spcPts val="0"/>
                        </a:spcAft>
                      </a:pPr>
                      <a:r>
                        <a:rPr lang="ar-SA" sz="1400" b="1" dirty="0">
                          <a:effectLst/>
                          <a:latin typeface="Calibri"/>
                          <a:ea typeface="Calibri"/>
                          <a:cs typeface="B Nazanin"/>
                        </a:rPr>
                        <a:t>دیابتی نوع 2 باردار، تحت درمان با انسولین </a:t>
                      </a:r>
                      <a:endParaRPr lang="en-US" sz="1100" dirty="0">
                        <a:effectLst/>
                        <a:latin typeface="Calibri"/>
                        <a:ea typeface="Calibri"/>
                        <a:cs typeface="Arial"/>
                      </a:endParaRPr>
                    </a:p>
                  </a:txBody>
                  <a:tcPr marL="40487" marR="40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ar-SA" sz="1400" b="1" dirty="0">
                          <a:effectLst/>
                          <a:latin typeface="Calibri"/>
                          <a:ea typeface="Calibri"/>
                          <a:cs typeface="B Nazanin"/>
                        </a:rPr>
                        <a:t>4 نوبت اندازه گیری قند در روز</a:t>
                      </a:r>
                      <a:endParaRPr lang="en-US" sz="1100" dirty="0">
                        <a:effectLst/>
                        <a:latin typeface="Calibri"/>
                        <a:ea typeface="Calibri"/>
                        <a:cs typeface="Arial"/>
                      </a:endParaRPr>
                    </a:p>
                  </a:txBody>
                  <a:tcPr marL="40487" marR="40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11"/>
                  </a:ext>
                </a:extLst>
              </a:tr>
              <a:tr h="452132">
                <a:tc vMerge="1">
                  <a:txBody>
                    <a:bodyPr/>
                    <a:lstStyle/>
                    <a:p>
                      <a:endParaRPr lang="en-US"/>
                    </a:p>
                  </a:txBody>
                  <a:tcPr/>
                </a:tc>
                <a:tc>
                  <a:txBody>
                    <a:bodyPr/>
                    <a:lstStyle/>
                    <a:p>
                      <a:pPr algn="ctr" rtl="1">
                        <a:lnSpc>
                          <a:spcPct val="107000"/>
                        </a:lnSpc>
                        <a:spcAft>
                          <a:spcPts val="0"/>
                        </a:spcAft>
                      </a:pPr>
                      <a:r>
                        <a:rPr lang="en-US" sz="1400" b="1">
                          <a:effectLst/>
                          <a:latin typeface="Calibri"/>
                          <a:ea typeface="Calibri"/>
                          <a:cs typeface="B Nazanin"/>
                        </a:rPr>
                        <a:t>A1C</a:t>
                      </a:r>
                      <a:r>
                        <a:rPr lang="en-US" sz="1400" b="1">
                          <a:effectLst/>
                          <a:latin typeface="B Nazanin"/>
                          <a:ea typeface="Calibri"/>
                          <a:cs typeface="Arial"/>
                        </a:rPr>
                        <a:t> </a:t>
                      </a:r>
                      <a:r>
                        <a:rPr lang="en-US" sz="1400" b="1">
                          <a:effectLst/>
                          <a:latin typeface="Calibri"/>
                          <a:ea typeface="Calibri"/>
                          <a:cs typeface="B Nazanin"/>
                        </a:rPr>
                        <a:t> </a:t>
                      </a:r>
                      <a:r>
                        <a:rPr lang="ar-SA" sz="1400" b="1">
                          <a:effectLst/>
                          <a:latin typeface="Calibri"/>
                          <a:ea typeface="Calibri"/>
                          <a:cs typeface="B Nazanin"/>
                        </a:rPr>
                        <a:t>خارج از محدوده هدف، تحت درمان با انسولین به روش</a:t>
                      </a:r>
                      <a:r>
                        <a:rPr lang="en-US" sz="1400" b="1">
                          <a:effectLst/>
                          <a:latin typeface="Calibri"/>
                          <a:ea typeface="Calibri"/>
                          <a:cs typeface="B Nazanin"/>
                        </a:rPr>
                        <a:t> MDI ± </a:t>
                      </a:r>
                      <a:r>
                        <a:rPr lang="ar-SA" sz="1400" b="1">
                          <a:effectLst/>
                          <a:latin typeface="Calibri"/>
                          <a:ea typeface="Calibri"/>
                          <a:cs typeface="B Nazanin"/>
                        </a:rPr>
                        <a:t>داروهای خوراکی</a:t>
                      </a:r>
                      <a:endParaRPr lang="en-US" sz="1100">
                        <a:effectLst/>
                        <a:latin typeface="Calibri"/>
                        <a:ea typeface="Calibri"/>
                        <a:cs typeface="Arial"/>
                      </a:endParaRPr>
                    </a:p>
                  </a:txBody>
                  <a:tcPr marL="40487" marR="40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ar-SA" sz="1400" b="1" dirty="0">
                          <a:effectLst/>
                          <a:latin typeface="Calibri"/>
                          <a:ea typeface="Calibri"/>
                          <a:cs typeface="B Nazanin"/>
                        </a:rPr>
                        <a:t>4 نوبت اندازه گیری قند در روز</a:t>
                      </a:r>
                      <a:endParaRPr lang="en-US" sz="1100" dirty="0">
                        <a:effectLst/>
                        <a:latin typeface="Calibri"/>
                        <a:ea typeface="Calibri"/>
                        <a:cs typeface="Arial"/>
                      </a:endParaRPr>
                    </a:p>
                  </a:txBody>
                  <a:tcPr marL="40487" marR="40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12"/>
                  </a:ext>
                </a:extLst>
              </a:tr>
              <a:tr h="452132">
                <a:tc rowSpan="3">
                  <a:txBody>
                    <a:bodyPr/>
                    <a:lstStyle/>
                    <a:p>
                      <a:pPr algn="ctr" rtl="1">
                        <a:lnSpc>
                          <a:spcPct val="107000"/>
                        </a:lnSpc>
                        <a:spcAft>
                          <a:spcPts val="0"/>
                        </a:spcAft>
                      </a:pPr>
                      <a:r>
                        <a:rPr lang="ar-SA" sz="1400" b="1" dirty="0">
                          <a:effectLst/>
                          <a:latin typeface="Calibri"/>
                          <a:ea typeface="Calibri"/>
                          <a:cs typeface="B Nazanin"/>
                        </a:rPr>
                        <a:t>دیابت بارداری</a:t>
                      </a:r>
                      <a:r>
                        <a:rPr lang="en-US" sz="1100" dirty="0">
                          <a:effectLst/>
                          <a:latin typeface="Calibri"/>
                          <a:ea typeface="Calibri"/>
                          <a:cs typeface="Arial"/>
                        </a:rPr>
                        <a:t> GDM</a:t>
                      </a:r>
                    </a:p>
                  </a:txBody>
                  <a:tcPr marL="40487" marR="40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SA" sz="1400" b="1">
                          <a:effectLst/>
                          <a:latin typeface="Calibri"/>
                          <a:ea typeface="Calibri"/>
                          <a:cs typeface="B Nazanin"/>
                        </a:rPr>
                        <a:t>قندها در محدوده هدف، تحت درمان با اصلاح سبک زندگی یا متفورمین به تنهایی</a:t>
                      </a:r>
                      <a:endParaRPr lang="en-US" sz="1100">
                        <a:effectLst/>
                        <a:latin typeface="Calibri"/>
                        <a:ea typeface="Calibri"/>
                        <a:cs typeface="Arial"/>
                      </a:endParaRPr>
                    </a:p>
                  </a:txBody>
                  <a:tcPr marL="40487" marR="40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07000"/>
                        </a:lnSpc>
                        <a:spcAft>
                          <a:spcPts val="0"/>
                        </a:spcAft>
                      </a:pPr>
                      <a:r>
                        <a:rPr lang="ar-SA" sz="1400" b="1" dirty="0">
                          <a:effectLst/>
                          <a:latin typeface="Calibri"/>
                          <a:ea typeface="Calibri"/>
                          <a:cs typeface="B Nazanin"/>
                        </a:rPr>
                        <a:t>1 </a:t>
                      </a:r>
                      <a:r>
                        <a:rPr lang="ar-SA" sz="1400" b="1" dirty="0">
                          <a:effectLst/>
                          <a:latin typeface="Calibri"/>
                          <a:ea typeface="Calibri"/>
                          <a:cs typeface="Arial"/>
                        </a:rPr>
                        <a:t>–</a:t>
                      </a:r>
                      <a:r>
                        <a:rPr lang="ar-SA" sz="1400" b="1" dirty="0">
                          <a:effectLst/>
                          <a:latin typeface="Calibri"/>
                          <a:ea typeface="Calibri"/>
                          <a:cs typeface="B Nazanin"/>
                        </a:rPr>
                        <a:t> 2 نوبت اندازه گیری قند در روز</a:t>
                      </a:r>
                      <a:endParaRPr lang="en-US" sz="1100" dirty="0">
                        <a:effectLst/>
                        <a:latin typeface="Calibri"/>
                        <a:ea typeface="Calibri"/>
                        <a:cs typeface="Arial"/>
                      </a:endParaRPr>
                    </a:p>
                  </a:txBody>
                  <a:tcPr marL="40487" marR="40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3"/>
                  </a:ext>
                </a:extLst>
              </a:tr>
              <a:tr h="452132">
                <a:tc vMerge="1">
                  <a:txBody>
                    <a:bodyPr/>
                    <a:lstStyle/>
                    <a:p>
                      <a:endParaRPr lang="en-US"/>
                    </a:p>
                  </a:txBody>
                  <a:tcPr/>
                </a:tc>
                <a:tc>
                  <a:txBody>
                    <a:bodyPr/>
                    <a:lstStyle/>
                    <a:p>
                      <a:pPr algn="ctr" rtl="1">
                        <a:lnSpc>
                          <a:spcPct val="107000"/>
                        </a:lnSpc>
                        <a:spcAft>
                          <a:spcPts val="0"/>
                        </a:spcAft>
                      </a:pPr>
                      <a:r>
                        <a:rPr lang="ar-SA" sz="1400" b="1">
                          <a:effectLst/>
                          <a:latin typeface="Calibri"/>
                          <a:ea typeface="Calibri"/>
                          <a:cs typeface="B Nazanin"/>
                        </a:rPr>
                        <a:t>قندها خارج از محدوده هدف، تحت درمان با اصلاح سبک زندگی و یا متفورمین به تنهایی  </a:t>
                      </a:r>
                      <a:endParaRPr lang="en-US" sz="1100">
                        <a:effectLst/>
                        <a:latin typeface="Calibri"/>
                        <a:ea typeface="Calibri"/>
                        <a:cs typeface="Arial"/>
                      </a:endParaRPr>
                    </a:p>
                  </a:txBody>
                  <a:tcPr marL="40487" marR="40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ar-SA" sz="1400" b="1" dirty="0">
                          <a:effectLst/>
                          <a:latin typeface="Calibri"/>
                          <a:ea typeface="Calibri"/>
                          <a:cs typeface="B Nazanin"/>
                        </a:rPr>
                        <a:t>4 نوبت اندازه گیری قند در روز</a:t>
                      </a:r>
                      <a:endParaRPr lang="en-US" sz="1100" dirty="0">
                        <a:effectLst/>
                        <a:latin typeface="Calibri"/>
                        <a:ea typeface="Calibri"/>
                        <a:cs typeface="Arial"/>
                      </a:endParaRPr>
                    </a:p>
                  </a:txBody>
                  <a:tcPr marL="40487" marR="40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14"/>
                  </a:ext>
                </a:extLst>
              </a:tr>
              <a:tr h="301421">
                <a:tc vMerge="1">
                  <a:txBody>
                    <a:bodyPr/>
                    <a:lstStyle/>
                    <a:p>
                      <a:endParaRPr lang="en-US"/>
                    </a:p>
                  </a:txBody>
                  <a:tcPr/>
                </a:tc>
                <a:tc>
                  <a:txBody>
                    <a:bodyPr/>
                    <a:lstStyle/>
                    <a:p>
                      <a:pPr algn="ctr" rtl="1">
                        <a:lnSpc>
                          <a:spcPct val="107000"/>
                        </a:lnSpc>
                        <a:spcAft>
                          <a:spcPts val="0"/>
                        </a:spcAft>
                      </a:pPr>
                      <a:r>
                        <a:rPr lang="ar-SA" sz="1400" b="1" kern="1200">
                          <a:solidFill>
                            <a:schemeClr val="tx1"/>
                          </a:solidFill>
                          <a:effectLst/>
                          <a:latin typeface="Calibri"/>
                          <a:ea typeface="Calibri"/>
                          <a:cs typeface="B Nazanin"/>
                        </a:rPr>
                        <a:t>تحت درمان با انسولین</a:t>
                      </a:r>
                      <a:endParaRPr lang="en-US" sz="1400" b="1" kern="1200">
                        <a:solidFill>
                          <a:schemeClr val="tx1"/>
                        </a:solidFill>
                        <a:effectLst/>
                        <a:latin typeface="Calibri"/>
                        <a:ea typeface="Calibri"/>
                        <a:cs typeface="B Nazanin"/>
                      </a:endParaRPr>
                    </a:p>
                  </a:txBody>
                  <a:tcPr marL="40487" marR="40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1">
                        <a:lnSpc>
                          <a:spcPct val="107000"/>
                        </a:lnSpc>
                        <a:spcAft>
                          <a:spcPts val="0"/>
                        </a:spcAft>
                      </a:pPr>
                      <a:r>
                        <a:rPr lang="ar-SA" sz="1400" b="1" kern="1200" dirty="0">
                          <a:solidFill>
                            <a:schemeClr val="tx1"/>
                          </a:solidFill>
                          <a:effectLst/>
                          <a:latin typeface="Calibri"/>
                          <a:ea typeface="Calibri"/>
                          <a:cs typeface="B Nazanin"/>
                        </a:rPr>
                        <a:t>4 نوبت اندازه گیری قند در روز</a:t>
                      </a:r>
                      <a:endParaRPr lang="en-US" sz="1400" b="1" kern="1200" dirty="0">
                        <a:solidFill>
                          <a:schemeClr val="tx1"/>
                        </a:solidFill>
                        <a:effectLst/>
                        <a:latin typeface="Calibri"/>
                        <a:ea typeface="Calibri"/>
                        <a:cs typeface="B Nazanin"/>
                      </a:endParaRPr>
                    </a:p>
                  </a:txBody>
                  <a:tcPr marL="40487" marR="40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905353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11549743" cy="794657"/>
          </a:xfrm>
        </p:spPr>
        <p:txBody>
          <a:bodyPr/>
          <a:lstStyle/>
          <a:p>
            <a:pPr algn="ctr" rtl="1"/>
            <a:r>
              <a:rPr lang="ar-SA" sz="2400" b="1" dirty="0">
                <a:solidFill>
                  <a:prstClr val="black"/>
                </a:solidFill>
              </a:rPr>
              <a:t>خلاصه گروه بندی پروتکل خودپایشی قندخون یا</a:t>
            </a:r>
            <a:r>
              <a:rPr lang="en-US" sz="2400" b="1" dirty="0">
                <a:solidFill>
                  <a:prstClr val="black"/>
                </a:solidFill>
              </a:rPr>
              <a:t>SMBG </a:t>
            </a:r>
            <a:r>
              <a:rPr lang="ar-SA" sz="2400" b="1" dirty="0">
                <a:solidFill>
                  <a:prstClr val="black"/>
                </a:solidFill>
              </a:rPr>
              <a:t>بر اساس گروه های هدف در سطح مراقبت محدود</a:t>
            </a:r>
            <a:endParaRPr lang="en-US" dirty="0"/>
          </a:p>
        </p:txBody>
      </p:sp>
      <p:sp>
        <p:nvSpPr>
          <p:cNvPr id="3" name="Content Placeholder 2"/>
          <p:cNvSpPr>
            <a:spLocks noGrp="1"/>
          </p:cNvSpPr>
          <p:nvPr>
            <p:ph idx="1"/>
          </p:nvPr>
        </p:nvSpPr>
        <p:spPr>
          <a:xfrm>
            <a:off x="435429" y="881743"/>
            <a:ext cx="11527971" cy="5649686"/>
          </a:xfrm>
        </p:spPr>
        <p:txBody>
          <a:bodyPr>
            <a:normAutofit/>
          </a:bodyPr>
          <a:lstStyle/>
          <a:p>
            <a:pPr algn="r" rtl="1"/>
            <a:r>
              <a:rPr lang="fa-IR" dirty="0"/>
              <a:t>جدول فوق را می توان به صورت زیر نیز خلاصه کرد:</a:t>
            </a:r>
          </a:p>
          <a:p>
            <a:pPr algn="r" rtl="1"/>
            <a:r>
              <a:rPr lang="fa-IR" dirty="0"/>
              <a:t>•	تمام بیماران مبتلا به دیابت نوع یک باید هر روز قند خون خود را اندازه گیری کنند؛ اگر در محدوده هدف است 1-2 نوبت در روز و اگر خارج از محدوده هدف است 4 نوبت در روز قند خود را اندازه گیری کنند.    </a:t>
            </a:r>
          </a:p>
          <a:p>
            <a:pPr algn="r" rtl="1"/>
            <a:r>
              <a:rPr lang="fa-IR" dirty="0"/>
              <a:t>•	تمام زنان باردار با دیابت نوع یک یا دو یا </a:t>
            </a:r>
            <a:r>
              <a:rPr lang="en-US" dirty="0"/>
              <a:t>GDM </a:t>
            </a:r>
            <a:r>
              <a:rPr lang="fa-IR" dirty="0"/>
              <a:t>باید در هر روز 4 نوبت قند خون خود را اندازه گیری کنند؛ مگر زنان باردار با </a:t>
            </a:r>
            <a:r>
              <a:rPr lang="en-US" dirty="0"/>
              <a:t>GDM </a:t>
            </a:r>
            <a:r>
              <a:rPr lang="fa-IR" dirty="0"/>
              <a:t>که قندها در محدوده هدف است و تحت درمان با اصلاح شیوه زندگی یا متفورمین به تنهایی هستند باید 1 -2 نوبت اندازه گیری کنند. </a:t>
            </a:r>
          </a:p>
          <a:p>
            <a:pPr algn="r" rtl="1"/>
            <a:r>
              <a:rPr lang="fa-IR" dirty="0"/>
              <a:t>•	در بیماران دیابت نوع دو که </a:t>
            </a:r>
            <a:r>
              <a:rPr lang="en-US" dirty="0"/>
              <a:t>A1C </a:t>
            </a:r>
            <a:r>
              <a:rPr lang="fa-IR" dirty="0"/>
              <a:t>در محدوده هدف است باید در هفته 1 -2 نوبت اندازه گیری کنند؛ مگر بیمارانی که </a:t>
            </a:r>
            <a:r>
              <a:rPr lang="en-US" dirty="0"/>
              <a:t>A1C </a:t>
            </a:r>
            <a:r>
              <a:rPr lang="fa-IR" dirty="0"/>
              <a:t>در محدوده هدف است و تحت درمان انسولین با روش </a:t>
            </a:r>
            <a:r>
              <a:rPr lang="en-US" dirty="0"/>
              <a:t>MDI </a:t>
            </a:r>
            <a:r>
              <a:rPr lang="fa-IR" dirty="0"/>
              <a:t>هستند که باید هر روز 1 -2 نوبت قند خون خود را اندازه گیری کنند. علاوه بر آن بیمارانی که </a:t>
            </a:r>
            <a:r>
              <a:rPr lang="en-US" dirty="0"/>
              <a:t>A1C </a:t>
            </a:r>
            <a:r>
              <a:rPr lang="fa-IR" dirty="0"/>
              <a:t>خارج از محدوده هدف می باشد و از داروهای خوراکی که افت قند خون می دهد و یا از انسولین به روش غیر از </a:t>
            </a:r>
            <a:r>
              <a:rPr lang="en-US" dirty="0"/>
              <a:t>MDI </a:t>
            </a:r>
            <a:r>
              <a:rPr lang="fa-IR" dirty="0"/>
              <a:t>استفاده می کنند نیز باید هر روز 1- 2 نوبت قند خون خود را اندازه گیری کنند. در بیماران با دیابت نوع دو که </a:t>
            </a:r>
            <a:r>
              <a:rPr lang="en-US" dirty="0"/>
              <a:t>A1C </a:t>
            </a:r>
            <a:r>
              <a:rPr lang="fa-IR" dirty="0"/>
              <a:t>خارج از محدوده هدف است و تحت درمان با انسولین به روش </a:t>
            </a:r>
            <a:r>
              <a:rPr lang="en-US" dirty="0"/>
              <a:t>MDI </a:t>
            </a:r>
            <a:r>
              <a:rPr lang="fa-IR" dirty="0"/>
              <a:t>هستند باید 4 نوبت در روز قند خون خود را اندازه گیری کنند. </a:t>
            </a:r>
            <a:endParaRPr lang="en-US" dirty="0"/>
          </a:p>
        </p:txBody>
      </p:sp>
    </p:spTree>
    <p:extLst>
      <p:ext uri="{BB962C8B-B14F-4D97-AF65-F5344CB8AC3E}">
        <p14:creationId xmlns:p14="http://schemas.microsoft.com/office/powerpoint/2010/main" val="15899929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413" y="260648"/>
            <a:ext cx="10972800" cy="864096"/>
          </a:xfrm>
        </p:spPr>
        <p:txBody>
          <a:bodyPr>
            <a:normAutofit/>
          </a:bodyPr>
          <a:lstStyle/>
          <a:p>
            <a:pPr algn="r"/>
            <a:r>
              <a:rPr lang="fa-IR" b="1" dirty="0">
                <a:latin typeface="Bebas Neue"/>
                <a:ea typeface="Bebas Neue"/>
                <a:cs typeface="Bebas Neue"/>
              </a:rPr>
              <a:t>عوامل خطر بروز دیابت نوع 2</a:t>
            </a:r>
            <a:r>
              <a:rPr lang="fa-IR" sz="3600" dirty="0">
                <a:cs typeface="B Titr" panose="00000700000000000000" pitchFamily="2" charset="-78"/>
              </a:rPr>
              <a:t> </a:t>
            </a:r>
            <a:endParaRPr lang="en-US" sz="3600" dirty="0">
              <a:cs typeface="B Titr" panose="00000700000000000000" pitchFamily="2" charset="-78"/>
            </a:endParaRPr>
          </a:p>
        </p:txBody>
      </p:sp>
      <p:sp>
        <p:nvSpPr>
          <p:cNvPr id="3" name="Content Placeholder 2"/>
          <p:cNvSpPr>
            <a:spLocks noGrp="1"/>
          </p:cNvSpPr>
          <p:nvPr>
            <p:ph idx="1"/>
          </p:nvPr>
        </p:nvSpPr>
        <p:spPr>
          <a:xfrm>
            <a:off x="857472" y="1052737"/>
            <a:ext cx="10930741" cy="5518329"/>
          </a:xfrm>
        </p:spPr>
        <p:txBody>
          <a:bodyPr>
            <a:normAutofit fontScale="92500" lnSpcReduction="20000"/>
          </a:bodyPr>
          <a:lstStyle/>
          <a:p>
            <a:pPr algn="r" rtl="1"/>
            <a:r>
              <a:rPr lang="fa-IR" b="1" dirty="0">
                <a:cs typeface="B Nazanin" panose="00000400000000000000" pitchFamily="2" charset="-78"/>
              </a:rPr>
              <a:t>تغذیه نامناسب</a:t>
            </a:r>
          </a:p>
          <a:p>
            <a:pPr algn="r" rtl="1"/>
            <a:r>
              <a:rPr lang="fa-IR" b="1" dirty="0">
                <a:cs typeface="B Nazanin" panose="00000400000000000000" pitchFamily="2" charset="-78"/>
              </a:rPr>
              <a:t>زندگی کم تحرک </a:t>
            </a:r>
          </a:p>
          <a:p>
            <a:pPr algn="r" rtl="1"/>
            <a:r>
              <a:rPr lang="fa-IR" b="1" dirty="0">
                <a:cs typeface="B Nazanin" panose="00000400000000000000" pitchFamily="2" charset="-78"/>
              </a:rPr>
              <a:t>اضافه وزن و چاقی</a:t>
            </a:r>
          </a:p>
          <a:p>
            <a:pPr algn="r" rtl="1"/>
            <a:r>
              <a:rPr lang="fa-IR" b="1" dirty="0">
                <a:cs typeface="B Nazanin" panose="00000400000000000000" pitchFamily="2" charset="-78"/>
              </a:rPr>
              <a:t>مصرف دخانیات</a:t>
            </a:r>
          </a:p>
          <a:p>
            <a:pPr algn="r" rtl="1"/>
            <a:r>
              <a:rPr lang="fa-IR" b="1" dirty="0">
                <a:cs typeface="B Nazanin" panose="00000400000000000000" pitchFamily="2" charset="-78"/>
              </a:rPr>
              <a:t>سن بالای 35 سال </a:t>
            </a:r>
          </a:p>
          <a:p>
            <a:pPr algn="r" rtl="1"/>
            <a:r>
              <a:rPr lang="fa-IR" b="1" dirty="0">
                <a:cs typeface="B Nazanin" panose="00000400000000000000" pitchFamily="2" charset="-78"/>
              </a:rPr>
              <a:t>سابقه دیابت در خانواده درجه یک</a:t>
            </a:r>
          </a:p>
          <a:p>
            <a:pPr algn="r" rtl="1"/>
            <a:r>
              <a:rPr lang="fa-IR" b="1" dirty="0">
                <a:cs typeface="B Nazanin" panose="00000400000000000000" pitchFamily="2" charset="-78"/>
              </a:rPr>
              <a:t>فشارخون بالا</a:t>
            </a:r>
          </a:p>
          <a:p>
            <a:pPr algn="r" rtl="1"/>
            <a:r>
              <a:rPr lang="fa-IR" b="1" dirty="0">
                <a:cs typeface="B Nazanin" panose="00000400000000000000" pitchFamily="2" charset="-78"/>
              </a:rPr>
              <a:t>اختلال چربی های خون </a:t>
            </a:r>
            <a:endParaRPr lang="en-US" b="1" dirty="0">
              <a:cs typeface="B Nazanin" panose="00000400000000000000" pitchFamily="2" charset="-78"/>
            </a:endParaRPr>
          </a:p>
          <a:p>
            <a:pPr algn="r" rtl="1"/>
            <a:r>
              <a:rPr lang="fa-IR" b="1" dirty="0">
                <a:cs typeface="B Nazanin" panose="00000400000000000000" pitchFamily="2" charset="-78"/>
              </a:rPr>
              <a:t>دیابت بارداری</a:t>
            </a:r>
          </a:p>
          <a:p>
            <a:pPr algn="r" rtl="1"/>
            <a:r>
              <a:rPr lang="fa-IR" b="1" dirty="0">
                <a:cs typeface="B Nazanin" panose="00000400000000000000" pitchFamily="2" charset="-78"/>
              </a:rPr>
              <a:t>پره دیابت</a:t>
            </a:r>
          </a:p>
          <a:p>
            <a:pPr algn="r" rtl="1"/>
            <a:r>
              <a:rPr lang="fa-IR" b="1" dirty="0">
                <a:cs typeface="B Nazanin" panose="00000400000000000000" pitchFamily="2" charset="-78"/>
              </a:rPr>
              <a:t>سندروم تخمدان پلی کیستیک</a:t>
            </a:r>
          </a:p>
          <a:p>
            <a:pPr algn="r" rtl="1"/>
            <a:r>
              <a:rPr lang="fa-IR" b="1" dirty="0">
                <a:cs typeface="B Nazanin" panose="00000400000000000000" pitchFamily="2" charset="-78"/>
              </a:rPr>
              <a:t>سابقه بیماری قلبی عروقی</a:t>
            </a:r>
          </a:p>
          <a:p>
            <a:pPr algn="r" rtl="1"/>
            <a:r>
              <a:rPr lang="en-US" b="1" dirty="0">
                <a:cs typeface="B Nazanin" panose="00000400000000000000" pitchFamily="2" charset="-78"/>
              </a:rPr>
              <a:t>HDL</a:t>
            </a:r>
            <a:r>
              <a:rPr lang="fa-IR" b="1" dirty="0">
                <a:cs typeface="B Nazanin" panose="00000400000000000000" pitchFamily="2" charset="-78"/>
              </a:rPr>
              <a:t> کمتر از 35 و </a:t>
            </a:r>
            <a:r>
              <a:rPr lang="en-US" b="1" dirty="0">
                <a:cs typeface="B Nazanin" panose="00000400000000000000" pitchFamily="2" charset="-78"/>
              </a:rPr>
              <a:t>TG</a:t>
            </a:r>
            <a:r>
              <a:rPr lang="fa-IR" b="1" dirty="0">
                <a:cs typeface="B Nazanin" panose="00000400000000000000" pitchFamily="2" charset="-78"/>
              </a:rPr>
              <a:t> بالاتر از 250</a:t>
            </a:r>
          </a:p>
        </p:txBody>
      </p:sp>
      <p:pic>
        <p:nvPicPr>
          <p:cNvPr id="4" name="Picture 3"/>
          <p:cNvPicPr>
            <a:picLocks noChangeAspect="1"/>
          </p:cNvPicPr>
          <p:nvPr/>
        </p:nvPicPr>
        <p:blipFill>
          <a:blip r:embed="rId2"/>
          <a:stretch>
            <a:fillRect/>
          </a:stretch>
        </p:blipFill>
        <p:spPr>
          <a:xfrm>
            <a:off x="1007435" y="1916832"/>
            <a:ext cx="4512501" cy="3405934"/>
          </a:xfrm>
          <a:prstGeom prst="rect">
            <a:avLst/>
          </a:prstGeom>
        </p:spPr>
      </p:pic>
    </p:spTree>
    <p:extLst>
      <p:ext uri="{BB962C8B-B14F-4D97-AF65-F5344CB8AC3E}">
        <p14:creationId xmlns:p14="http://schemas.microsoft.com/office/powerpoint/2010/main" val="254122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down)">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wipe(down)">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wipe(down)">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wipe(down)">
                                      <p:cBhvr>
                                        <p:cTn id="50" dur="5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wipe(down)">
                                      <p:cBhvr>
                                        <p:cTn id="55" dur="500"/>
                                        <p:tgtEl>
                                          <p:spTgt spid="3">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Effect transition="in" filter="wipe(down)">
                                      <p:cBhvr>
                                        <p:cTn id="60" dur="500"/>
                                        <p:tgtEl>
                                          <p:spTgt spid="3">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animEffect transition="in" filter="wipe(down)">
                                      <p:cBhvr>
                                        <p:cTn id="65" dur="5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wipe(down)">
                                      <p:cBhvr>
                                        <p:cTn id="70" dur="500"/>
                                        <p:tgtEl>
                                          <p:spTgt spid="3">
                                            <p:txEl>
                                              <p:pRg st="9" end="9"/>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Effect transition="in" filter="wipe(down)">
                                      <p:cBhvr>
                                        <p:cTn id="75" dur="500"/>
                                        <p:tgtEl>
                                          <p:spTgt spid="3">
                                            <p:txEl>
                                              <p:pRg st="10" end="1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
                                            <p:txEl>
                                              <p:pRg st="11" end="11"/>
                                            </p:txEl>
                                          </p:spTgt>
                                        </p:tgtEl>
                                        <p:attrNameLst>
                                          <p:attrName>style.visibility</p:attrName>
                                        </p:attrNameLst>
                                      </p:cBhvr>
                                      <p:to>
                                        <p:strVal val="visible"/>
                                      </p:to>
                                    </p:set>
                                    <p:animEffect transition="in" filter="wipe(down)">
                                      <p:cBhvr>
                                        <p:cTn id="80" dur="500"/>
                                        <p:tgtEl>
                                          <p:spTgt spid="3">
                                            <p:txEl>
                                              <p:pRg st="11" end="1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3">
                                            <p:txEl>
                                              <p:pRg st="12" end="12"/>
                                            </p:txEl>
                                          </p:spTgt>
                                        </p:tgtEl>
                                        <p:attrNameLst>
                                          <p:attrName>style.visibility</p:attrName>
                                        </p:attrNameLst>
                                      </p:cBhvr>
                                      <p:to>
                                        <p:strVal val="visible"/>
                                      </p:to>
                                    </p:set>
                                    <p:animEffect transition="in" filter="wipe(down)">
                                      <p:cBhvr>
                                        <p:cTn id="8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247650"/>
            <a:ext cx="10972800" cy="514350"/>
          </a:xfrm>
        </p:spPr>
        <p:txBody>
          <a:bodyPr>
            <a:noAutofit/>
          </a:bodyPr>
          <a:lstStyle/>
          <a:p>
            <a:pPr algn="ctr">
              <a:defRPr/>
            </a:pPr>
            <a:r>
              <a:rPr lang="fa-IR" b="1" dirty="0">
                <a:latin typeface="Bebas Neue"/>
                <a:ea typeface="Bebas Neue"/>
                <a:cs typeface="B Titr" panose="00000700000000000000" pitchFamily="2" charset="-78"/>
              </a:rPr>
              <a:t>علایم و نشانه های دیابت نوع 1</a:t>
            </a:r>
            <a:endParaRPr lang="en-US" b="1" dirty="0">
              <a:latin typeface="Bebas Neue"/>
              <a:ea typeface="Bebas Neue"/>
              <a:cs typeface="B Titr" panose="00000700000000000000" pitchFamily="2" charset="-78"/>
            </a:endParaRPr>
          </a:p>
        </p:txBody>
      </p:sp>
      <p:sp>
        <p:nvSpPr>
          <p:cNvPr id="56323" name="Content Placeholder 2"/>
          <p:cNvSpPr>
            <a:spLocks noGrp="1"/>
          </p:cNvSpPr>
          <p:nvPr>
            <p:ph idx="1"/>
          </p:nvPr>
        </p:nvSpPr>
        <p:spPr>
          <a:xfrm>
            <a:off x="0" y="1219200"/>
            <a:ext cx="12192000" cy="5638800"/>
          </a:xfrm>
        </p:spPr>
        <p:txBody>
          <a:bodyPr>
            <a:normAutofit/>
          </a:bodyPr>
          <a:lstStyle/>
          <a:p>
            <a:pPr algn="just" rtl="1">
              <a:buFont typeface="Wingdings 2" panose="05020102010507070707" pitchFamily="18" charset="2"/>
              <a:buNone/>
            </a:pPr>
            <a:r>
              <a:rPr lang="fa-IR" altLang="en-US" sz="2400" b="1" dirty="0">
                <a:cs typeface="B Mitra" panose="00000400000000000000" pitchFamily="2" charset="-78"/>
              </a:rPr>
              <a:t>    </a:t>
            </a:r>
            <a:r>
              <a:rPr lang="fa-IR" altLang="en-US" sz="2400" b="1" dirty="0">
                <a:latin typeface="Avenir Medium"/>
                <a:ea typeface="Avenir Medium"/>
                <a:cs typeface="Avenir Medium"/>
              </a:rPr>
              <a:t>علايم در بيماران مبتلا به ديابت نوع 1 معمولاً شديد و ناگهاني است . علايم معمول اين</a:t>
            </a:r>
            <a:r>
              <a:rPr lang="en-US" altLang="en-US" sz="2400" b="1" dirty="0">
                <a:latin typeface="Avenir Medium"/>
                <a:ea typeface="Avenir Medium"/>
                <a:cs typeface="Avenir Medium"/>
              </a:rPr>
              <a:t> </a:t>
            </a:r>
            <a:r>
              <a:rPr lang="fa-IR" altLang="en-US" sz="2400" b="1" dirty="0">
                <a:latin typeface="Avenir Medium"/>
                <a:ea typeface="Avenir Medium"/>
                <a:cs typeface="Avenir Medium"/>
              </a:rPr>
              <a:t>نوع بيماري شامل: </a:t>
            </a:r>
          </a:p>
          <a:p>
            <a:pPr algn="just" rtl="1">
              <a:buFont typeface="Wingdings 2" panose="05020102010507070707" pitchFamily="18" charset="2"/>
              <a:buNone/>
            </a:pPr>
            <a:endParaRPr lang="fa-IR" altLang="en-US" sz="2400" b="1" dirty="0">
              <a:latin typeface="Avenir Medium"/>
              <a:ea typeface="Avenir Medium"/>
              <a:cs typeface="Avenir Medium"/>
            </a:endParaRPr>
          </a:p>
          <a:p>
            <a:pPr algn="just" rtl="1"/>
            <a:r>
              <a:rPr lang="fa-IR" altLang="en-US" sz="2400" b="1" dirty="0">
                <a:latin typeface="Avenir Medium"/>
                <a:ea typeface="Avenir Medium"/>
                <a:cs typeface="Avenir Medium"/>
              </a:rPr>
              <a:t>    پرنوشي</a:t>
            </a:r>
          </a:p>
          <a:p>
            <a:pPr algn="just" rtl="1"/>
            <a:r>
              <a:rPr lang="fa-IR" altLang="en-US" sz="2400" b="1" dirty="0">
                <a:latin typeface="Avenir Medium"/>
                <a:ea typeface="Avenir Medium"/>
                <a:cs typeface="Avenir Medium"/>
              </a:rPr>
              <a:t>    پرخوري</a:t>
            </a:r>
          </a:p>
          <a:p>
            <a:pPr algn="just" rtl="1"/>
            <a:r>
              <a:rPr lang="fa-IR" altLang="en-US" sz="2400" b="1" dirty="0">
                <a:latin typeface="Avenir Medium"/>
                <a:ea typeface="Avenir Medium"/>
                <a:cs typeface="Avenir Medium"/>
              </a:rPr>
              <a:t>    پر ادراري</a:t>
            </a:r>
          </a:p>
          <a:p>
            <a:pPr algn="just" rtl="1"/>
            <a:r>
              <a:rPr lang="fa-IR" altLang="en-US" sz="2400" b="1" dirty="0">
                <a:latin typeface="Avenir Medium"/>
                <a:ea typeface="Avenir Medium"/>
                <a:cs typeface="Avenir Medium"/>
              </a:rPr>
              <a:t>    احساس خستگي زياد</a:t>
            </a:r>
          </a:p>
        </p:txBody>
      </p:sp>
    </p:spTree>
    <p:extLst>
      <p:ext uri="{BB962C8B-B14F-4D97-AF65-F5344CB8AC3E}">
        <p14:creationId xmlns:p14="http://schemas.microsoft.com/office/powerpoint/2010/main" val="38291999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6323">
                                            <p:txEl>
                                              <p:pRg st="2" end="2"/>
                                            </p:txEl>
                                          </p:spTgt>
                                        </p:tgtEl>
                                        <p:attrNameLst>
                                          <p:attrName>style.visibility</p:attrName>
                                        </p:attrNameLst>
                                      </p:cBhvr>
                                      <p:to>
                                        <p:strVal val="visible"/>
                                      </p:to>
                                    </p:set>
                                    <p:animEffect transition="in" filter="fade">
                                      <p:cBhvr>
                                        <p:cTn id="7" dur="1000"/>
                                        <p:tgtEl>
                                          <p:spTgt spid="56323">
                                            <p:txEl>
                                              <p:pRg st="2" end="2"/>
                                            </p:txEl>
                                          </p:spTgt>
                                        </p:tgtEl>
                                      </p:cBhvr>
                                    </p:animEffect>
                                    <p:anim calcmode="lin" valueType="num">
                                      <p:cBhvr>
                                        <p:cTn id="8" dur="10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63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6323">
                                            <p:txEl>
                                              <p:pRg st="3" end="3"/>
                                            </p:txEl>
                                          </p:spTgt>
                                        </p:tgtEl>
                                        <p:attrNameLst>
                                          <p:attrName>style.visibility</p:attrName>
                                        </p:attrNameLst>
                                      </p:cBhvr>
                                      <p:to>
                                        <p:strVal val="visible"/>
                                      </p:to>
                                    </p:set>
                                    <p:animEffect transition="in" filter="wipe(down)">
                                      <p:cBhvr>
                                        <p:cTn id="14" dur="580">
                                          <p:stCondLst>
                                            <p:cond delay="0"/>
                                          </p:stCondLst>
                                        </p:cTn>
                                        <p:tgtEl>
                                          <p:spTgt spid="56323">
                                            <p:txEl>
                                              <p:pRg st="3" end="3"/>
                                            </p:txEl>
                                          </p:spTgt>
                                        </p:tgtEl>
                                      </p:cBhvr>
                                    </p:animEffect>
                                    <p:anim calcmode="lin" valueType="num">
                                      <p:cBhvr>
                                        <p:cTn id="15" dur="1822" tmFilter="0,0; 0.14,0.36; 0.43,0.73; 0.71,0.91; 1.0,1.0">
                                          <p:stCondLst>
                                            <p:cond delay="0"/>
                                          </p:stCondLst>
                                        </p:cTn>
                                        <p:tgtEl>
                                          <p:spTgt spid="56323">
                                            <p:txEl>
                                              <p:pRg st="3" end="3"/>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6323">
                                            <p:txEl>
                                              <p:pRg st="3" end="3"/>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6323">
                                            <p:txEl>
                                              <p:pRg st="3" end="3"/>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6323">
                                            <p:txEl>
                                              <p:pRg st="3" end="3"/>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6323">
                                            <p:txEl>
                                              <p:pRg st="3" end="3"/>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56323">
                                            <p:txEl>
                                              <p:pRg st="3" end="3"/>
                                            </p:txEl>
                                          </p:spTgt>
                                        </p:tgtEl>
                                      </p:cBhvr>
                                      <p:to x="100000" y="60000"/>
                                    </p:animScale>
                                    <p:animScale>
                                      <p:cBhvr>
                                        <p:cTn id="21" dur="166" decel="50000">
                                          <p:stCondLst>
                                            <p:cond delay="676"/>
                                          </p:stCondLst>
                                        </p:cTn>
                                        <p:tgtEl>
                                          <p:spTgt spid="56323">
                                            <p:txEl>
                                              <p:pRg st="3" end="3"/>
                                            </p:txEl>
                                          </p:spTgt>
                                        </p:tgtEl>
                                      </p:cBhvr>
                                      <p:to x="100000" y="100000"/>
                                    </p:animScale>
                                    <p:animScale>
                                      <p:cBhvr>
                                        <p:cTn id="22" dur="26">
                                          <p:stCondLst>
                                            <p:cond delay="1312"/>
                                          </p:stCondLst>
                                        </p:cTn>
                                        <p:tgtEl>
                                          <p:spTgt spid="56323">
                                            <p:txEl>
                                              <p:pRg st="3" end="3"/>
                                            </p:txEl>
                                          </p:spTgt>
                                        </p:tgtEl>
                                      </p:cBhvr>
                                      <p:to x="100000" y="80000"/>
                                    </p:animScale>
                                    <p:animScale>
                                      <p:cBhvr>
                                        <p:cTn id="23" dur="166" decel="50000">
                                          <p:stCondLst>
                                            <p:cond delay="1338"/>
                                          </p:stCondLst>
                                        </p:cTn>
                                        <p:tgtEl>
                                          <p:spTgt spid="56323">
                                            <p:txEl>
                                              <p:pRg st="3" end="3"/>
                                            </p:txEl>
                                          </p:spTgt>
                                        </p:tgtEl>
                                      </p:cBhvr>
                                      <p:to x="100000" y="100000"/>
                                    </p:animScale>
                                    <p:animScale>
                                      <p:cBhvr>
                                        <p:cTn id="24" dur="26">
                                          <p:stCondLst>
                                            <p:cond delay="1642"/>
                                          </p:stCondLst>
                                        </p:cTn>
                                        <p:tgtEl>
                                          <p:spTgt spid="56323">
                                            <p:txEl>
                                              <p:pRg st="3" end="3"/>
                                            </p:txEl>
                                          </p:spTgt>
                                        </p:tgtEl>
                                      </p:cBhvr>
                                      <p:to x="100000" y="90000"/>
                                    </p:animScale>
                                    <p:animScale>
                                      <p:cBhvr>
                                        <p:cTn id="25" dur="166" decel="50000">
                                          <p:stCondLst>
                                            <p:cond delay="1668"/>
                                          </p:stCondLst>
                                        </p:cTn>
                                        <p:tgtEl>
                                          <p:spTgt spid="56323">
                                            <p:txEl>
                                              <p:pRg st="3" end="3"/>
                                            </p:txEl>
                                          </p:spTgt>
                                        </p:tgtEl>
                                      </p:cBhvr>
                                      <p:to x="100000" y="100000"/>
                                    </p:animScale>
                                    <p:animScale>
                                      <p:cBhvr>
                                        <p:cTn id="26" dur="26">
                                          <p:stCondLst>
                                            <p:cond delay="1808"/>
                                          </p:stCondLst>
                                        </p:cTn>
                                        <p:tgtEl>
                                          <p:spTgt spid="56323">
                                            <p:txEl>
                                              <p:pRg st="3" end="3"/>
                                            </p:txEl>
                                          </p:spTgt>
                                        </p:tgtEl>
                                      </p:cBhvr>
                                      <p:to x="100000" y="95000"/>
                                    </p:animScale>
                                    <p:animScale>
                                      <p:cBhvr>
                                        <p:cTn id="27" dur="166" decel="50000">
                                          <p:stCondLst>
                                            <p:cond delay="1834"/>
                                          </p:stCondLst>
                                        </p:cTn>
                                        <p:tgtEl>
                                          <p:spTgt spid="56323">
                                            <p:txEl>
                                              <p:pRg st="3" end="3"/>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56323">
                                            <p:txEl>
                                              <p:pRg st="4" end="4"/>
                                            </p:txEl>
                                          </p:spTgt>
                                        </p:tgtEl>
                                        <p:attrNameLst>
                                          <p:attrName>style.visibility</p:attrName>
                                        </p:attrNameLst>
                                      </p:cBhvr>
                                      <p:to>
                                        <p:strVal val="visible"/>
                                      </p:to>
                                    </p:set>
                                    <p:animEffect transition="in" filter="fade">
                                      <p:cBhvr>
                                        <p:cTn id="32" dur="2000"/>
                                        <p:tgtEl>
                                          <p:spTgt spid="56323">
                                            <p:txEl>
                                              <p:pRg st="4" end="4"/>
                                            </p:txEl>
                                          </p:spTgt>
                                        </p:tgtEl>
                                      </p:cBhvr>
                                    </p:animEffect>
                                    <p:anim calcmode="lin" valueType="num">
                                      <p:cBhvr>
                                        <p:cTn id="33" dur="2000" fill="hold"/>
                                        <p:tgtEl>
                                          <p:spTgt spid="56323">
                                            <p:txEl>
                                              <p:pRg st="4" end="4"/>
                                            </p:txEl>
                                          </p:spTgt>
                                        </p:tgtEl>
                                        <p:attrNameLst>
                                          <p:attrName>ppt_w</p:attrName>
                                        </p:attrNameLst>
                                      </p:cBhvr>
                                      <p:tavLst>
                                        <p:tav tm="0" fmla="#ppt_w*sin(2.5*pi*$)">
                                          <p:val>
                                            <p:fltVal val="0"/>
                                          </p:val>
                                        </p:tav>
                                        <p:tav tm="100000">
                                          <p:val>
                                            <p:fltVal val="1"/>
                                          </p:val>
                                        </p:tav>
                                      </p:tavLst>
                                    </p:anim>
                                    <p:anim calcmode="lin" valueType="num">
                                      <p:cBhvr>
                                        <p:cTn id="34" dur="2000" fill="hold"/>
                                        <p:tgtEl>
                                          <p:spTgt spid="5632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56323">
                                            <p:txEl>
                                              <p:pRg st="5" end="5"/>
                                            </p:txEl>
                                          </p:spTgt>
                                        </p:tgtEl>
                                        <p:attrNameLst>
                                          <p:attrName>style.visibility</p:attrName>
                                        </p:attrNameLst>
                                      </p:cBhvr>
                                      <p:to>
                                        <p:strVal val="visible"/>
                                      </p:to>
                                    </p:set>
                                    <p:animEffect transition="in" filter="wipe(down)">
                                      <p:cBhvr>
                                        <p:cTn id="39" dur="580">
                                          <p:stCondLst>
                                            <p:cond delay="0"/>
                                          </p:stCondLst>
                                        </p:cTn>
                                        <p:tgtEl>
                                          <p:spTgt spid="56323">
                                            <p:txEl>
                                              <p:pRg st="5" end="5"/>
                                            </p:txEl>
                                          </p:spTgt>
                                        </p:tgtEl>
                                      </p:cBhvr>
                                    </p:animEffect>
                                    <p:anim calcmode="lin" valueType="num">
                                      <p:cBhvr>
                                        <p:cTn id="40" dur="1822" tmFilter="0,0; 0.14,0.36; 0.43,0.73; 0.71,0.91; 1.0,1.0">
                                          <p:stCondLst>
                                            <p:cond delay="0"/>
                                          </p:stCondLst>
                                        </p:cTn>
                                        <p:tgtEl>
                                          <p:spTgt spid="56323">
                                            <p:txEl>
                                              <p:pRg st="5" end="5"/>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6323">
                                            <p:txEl>
                                              <p:pRg st="5" end="5"/>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6323">
                                            <p:txEl>
                                              <p:pRg st="5" end="5"/>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6323">
                                            <p:txEl>
                                              <p:pRg st="5" end="5"/>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6323">
                                            <p:txEl>
                                              <p:pRg st="5" end="5"/>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56323">
                                            <p:txEl>
                                              <p:pRg st="5" end="5"/>
                                            </p:txEl>
                                          </p:spTgt>
                                        </p:tgtEl>
                                      </p:cBhvr>
                                      <p:to x="100000" y="60000"/>
                                    </p:animScale>
                                    <p:animScale>
                                      <p:cBhvr>
                                        <p:cTn id="46" dur="166" decel="50000">
                                          <p:stCondLst>
                                            <p:cond delay="676"/>
                                          </p:stCondLst>
                                        </p:cTn>
                                        <p:tgtEl>
                                          <p:spTgt spid="56323">
                                            <p:txEl>
                                              <p:pRg st="5" end="5"/>
                                            </p:txEl>
                                          </p:spTgt>
                                        </p:tgtEl>
                                      </p:cBhvr>
                                      <p:to x="100000" y="100000"/>
                                    </p:animScale>
                                    <p:animScale>
                                      <p:cBhvr>
                                        <p:cTn id="47" dur="26">
                                          <p:stCondLst>
                                            <p:cond delay="1312"/>
                                          </p:stCondLst>
                                        </p:cTn>
                                        <p:tgtEl>
                                          <p:spTgt spid="56323">
                                            <p:txEl>
                                              <p:pRg st="5" end="5"/>
                                            </p:txEl>
                                          </p:spTgt>
                                        </p:tgtEl>
                                      </p:cBhvr>
                                      <p:to x="100000" y="80000"/>
                                    </p:animScale>
                                    <p:animScale>
                                      <p:cBhvr>
                                        <p:cTn id="48" dur="166" decel="50000">
                                          <p:stCondLst>
                                            <p:cond delay="1338"/>
                                          </p:stCondLst>
                                        </p:cTn>
                                        <p:tgtEl>
                                          <p:spTgt spid="56323">
                                            <p:txEl>
                                              <p:pRg st="5" end="5"/>
                                            </p:txEl>
                                          </p:spTgt>
                                        </p:tgtEl>
                                      </p:cBhvr>
                                      <p:to x="100000" y="100000"/>
                                    </p:animScale>
                                    <p:animScale>
                                      <p:cBhvr>
                                        <p:cTn id="49" dur="26">
                                          <p:stCondLst>
                                            <p:cond delay="1642"/>
                                          </p:stCondLst>
                                        </p:cTn>
                                        <p:tgtEl>
                                          <p:spTgt spid="56323">
                                            <p:txEl>
                                              <p:pRg st="5" end="5"/>
                                            </p:txEl>
                                          </p:spTgt>
                                        </p:tgtEl>
                                      </p:cBhvr>
                                      <p:to x="100000" y="90000"/>
                                    </p:animScale>
                                    <p:animScale>
                                      <p:cBhvr>
                                        <p:cTn id="50" dur="166" decel="50000">
                                          <p:stCondLst>
                                            <p:cond delay="1668"/>
                                          </p:stCondLst>
                                        </p:cTn>
                                        <p:tgtEl>
                                          <p:spTgt spid="56323">
                                            <p:txEl>
                                              <p:pRg st="5" end="5"/>
                                            </p:txEl>
                                          </p:spTgt>
                                        </p:tgtEl>
                                      </p:cBhvr>
                                      <p:to x="100000" y="100000"/>
                                    </p:animScale>
                                    <p:animScale>
                                      <p:cBhvr>
                                        <p:cTn id="51" dur="26">
                                          <p:stCondLst>
                                            <p:cond delay="1808"/>
                                          </p:stCondLst>
                                        </p:cTn>
                                        <p:tgtEl>
                                          <p:spTgt spid="56323">
                                            <p:txEl>
                                              <p:pRg st="5" end="5"/>
                                            </p:txEl>
                                          </p:spTgt>
                                        </p:tgtEl>
                                      </p:cBhvr>
                                      <p:to x="100000" y="95000"/>
                                    </p:animScale>
                                    <p:animScale>
                                      <p:cBhvr>
                                        <p:cTn id="52" dur="166" decel="50000">
                                          <p:stCondLst>
                                            <p:cond delay="1834"/>
                                          </p:stCondLst>
                                        </p:cTn>
                                        <p:tgtEl>
                                          <p:spTgt spid="5632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990600"/>
          </a:xfrm>
        </p:spPr>
        <p:txBody>
          <a:bodyPr>
            <a:normAutofit/>
          </a:bodyPr>
          <a:lstStyle/>
          <a:p>
            <a:pPr algn="ctr">
              <a:defRPr/>
            </a:pPr>
            <a:r>
              <a:rPr lang="fa-IR" b="1" dirty="0">
                <a:latin typeface="Bebas Neue"/>
                <a:ea typeface="Bebas Neue"/>
                <a:cs typeface="B Titr" panose="00000700000000000000" pitchFamily="2" charset="-78"/>
              </a:rPr>
              <a:t>علایم ونشانه های دیابت نوع 2</a:t>
            </a:r>
          </a:p>
        </p:txBody>
      </p:sp>
      <p:sp>
        <p:nvSpPr>
          <p:cNvPr id="3" name="Content Placeholder 2"/>
          <p:cNvSpPr>
            <a:spLocks noGrp="1"/>
          </p:cNvSpPr>
          <p:nvPr>
            <p:ph idx="1"/>
          </p:nvPr>
        </p:nvSpPr>
        <p:spPr>
          <a:xfrm>
            <a:off x="23284" y="1143000"/>
            <a:ext cx="12192000" cy="5715000"/>
          </a:xfrm>
        </p:spPr>
        <p:txBody>
          <a:bodyPr>
            <a:normAutofit fontScale="92500" lnSpcReduction="20000"/>
          </a:bodyPr>
          <a:lstStyle/>
          <a:p>
            <a:pPr algn="r" rtl="1">
              <a:buFont typeface="Wingdings 2" panose="05020102010507070707" pitchFamily="18" charset="2"/>
              <a:buNone/>
              <a:defRPr/>
            </a:pPr>
            <a:r>
              <a:rPr lang="fa-IR" b="1" dirty="0">
                <a:cs typeface="B Mitra" pitchFamily="2" charset="-78"/>
              </a:rPr>
              <a:t>    </a:t>
            </a:r>
            <a:r>
              <a:rPr lang="fa-IR" sz="2400" b="1" dirty="0">
                <a:latin typeface="Avenir Medium"/>
                <a:ea typeface="Avenir Medium"/>
                <a:cs typeface="Avenir Medium"/>
              </a:rPr>
              <a:t>بيماران مبتلا به ديابت نوع 2 اغلب بدون علامت هستند و يا علايم غيراختصاصي</a:t>
            </a:r>
            <a:r>
              <a:rPr lang="en-US" sz="2400" b="1" dirty="0">
                <a:latin typeface="Avenir Medium"/>
                <a:ea typeface="Avenir Medium"/>
                <a:cs typeface="Avenir Medium"/>
              </a:rPr>
              <a:t> </a:t>
            </a:r>
            <a:r>
              <a:rPr lang="fa-IR" sz="2400" b="1" dirty="0">
                <a:latin typeface="Avenir Medium"/>
                <a:ea typeface="Avenir Medium"/>
                <a:cs typeface="Avenir Medium"/>
              </a:rPr>
              <a:t>دارند. علايم معمول در اين بيماران عبارتند از : </a:t>
            </a:r>
          </a:p>
          <a:p>
            <a:pPr algn="r" rtl="1">
              <a:defRPr/>
            </a:pPr>
            <a:r>
              <a:rPr lang="fa-IR" sz="2400" b="1" dirty="0">
                <a:latin typeface="Avenir Medium"/>
                <a:ea typeface="Avenir Medium"/>
                <a:cs typeface="Avenir Medium"/>
              </a:rPr>
              <a:t>   احساس خستگي و بي حوصلگي</a:t>
            </a:r>
          </a:p>
          <a:p>
            <a:pPr algn="r" rtl="1">
              <a:defRPr/>
            </a:pPr>
            <a:r>
              <a:rPr lang="fa-IR" sz="2400" b="1" dirty="0">
                <a:latin typeface="Avenir Medium"/>
                <a:ea typeface="Avenir Medium"/>
                <a:cs typeface="Avenir Medium"/>
              </a:rPr>
              <a:t>   گرسنگي</a:t>
            </a:r>
          </a:p>
          <a:p>
            <a:pPr algn="r" rtl="1">
              <a:defRPr/>
            </a:pPr>
            <a:r>
              <a:rPr lang="fa-IR" sz="2400" b="1" dirty="0">
                <a:latin typeface="Avenir Medium"/>
                <a:ea typeface="Avenir Medium"/>
                <a:cs typeface="Avenir Medium"/>
              </a:rPr>
              <a:t>   تشنگي</a:t>
            </a:r>
          </a:p>
          <a:p>
            <a:pPr algn="r" rtl="1">
              <a:defRPr/>
            </a:pPr>
            <a:r>
              <a:rPr lang="fa-IR" sz="2400" b="1" dirty="0">
                <a:latin typeface="Avenir Medium"/>
                <a:ea typeface="Avenir Medium"/>
                <a:cs typeface="Avenir Medium"/>
              </a:rPr>
              <a:t>   احساس سوزش در انگشتان دست و پا</a:t>
            </a:r>
          </a:p>
          <a:p>
            <a:pPr algn="r" rtl="1">
              <a:defRPr/>
            </a:pPr>
            <a:r>
              <a:rPr lang="fa-IR" sz="2400" b="1" dirty="0">
                <a:latin typeface="Avenir Medium"/>
                <a:ea typeface="Avenir Medium"/>
                <a:cs typeface="Avenir Medium"/>
              </a:rPr>
              <a:t>   كاهش وزن</a:t>
            </a:r>
          </a:p>
          <a:p>
            <a:pPr algn="r" rtl="1">
              <a:defRPr/>
            </a:pPr>
            <a:r>
              <a:rPr lang="fa-IR" sz="2400" b="1" dirty="0">
                <a:latin typeface="Avenir Medium"/>
                <a:ea typeface="Avenir Medium"/>
                <a:cs typeface="Avenir Medium"/>
              </a:rPr>
              <a:t>   ادرار شبانه</a:t>
            </a:r>
          </a:p>
          <a:p>
            <a:pPr algn="r" rtl="1">
              <a:defRPr/>
            </a:pPr>
            <a:r>
              <a:rPr lang="fa-IR" sz="2400" b="1" dirty="0">
                <a:latin typeface="Avenir Medium"/>
                <a:ea typeface="Avenir Medium"/>
                <a:cs typeface="Avenir Medium"/>
              </a:rPr>
              <a:t>   اختلال در</a:t>
            </a:r>
            <a:r>
              <a:rPr lang="en-US" sz="2400" b="1" dirty="0">
                <a:latin typeface="Avenir Medium"/>
                <a:ea typeface="Avenir Medium"/>
                <a:cs typeface="Avenir Medium"/>
              </a:rPr>
              <a:t> </a:t>
            </a:r>
            <a:r>
              <a:rPr lang="fa-IR" sz="2400" b="1" dirty="0">
                <a:latin typeface="Avenir Medium"/>
                <a:ea typeface="Avenir Medium"/>
                <a:cs typeface="Avenir Medium"/>
              </a:rPr>
              <a:t>بينايي</a:t>
            </a:r>
          </a:p>
          <a:p>
            <a:pPr algn="r" rtl="1">
              <a:defRPr/>
            </a:pPr>
            <a:r>
              <a:rPr lang="fa-IR" sz="2400" b="1" dirty="0">
                <a:latin typeface="Avenir Medium"/>
                <a:ea typeface="Avenir Medium"/>
                <a:cs typeface="Avenir Medium"/>
              </a:rPr>
              <a:t>   عفونت هاي مكرر </a:t>
            </a:r>
          </a:p>
          <a:p>
            <a:pPr algn="r" rtl="1">
              <a:defRPr/>
            </a:pPr>
            <a:r>
              <a:rPr lang="fa-IR" sz="2400" b="1" dirty="0">
                <a:latin typeface="Avenir Medium"/>
                <a:ea typeface="Avenir Medium"/>
                <a:cs typeface="Avenir Medium"/>
              </a:rPr>
              <a:t>   تأخير در بهبود زخم ها و بريدگي ها</a:t>
            </a:r>
          </a:p>
          <a:p>
            <a:pPr algn="r" rtl="1">
              <a:buFont typeface="Wingdings 2" panose="05020102010507070707" pitchFamily="18" charset="2"/>
              <a:buNone/>
              <a:defRPr/>
            </a:pPr>
            <a:r>
              <a:rPr lang="fa-IR" sz="2400" b="1" dirty="0">
                <a:latin typeface="Avenir Medium"/>
                <a:ea typeface="Avenir Medium"/>
                <a:cs typeface="Avenir Medium"/>
              </a:rPr>
              <a:t>    البته بعضي از اين علايم</a:t>
            </a:r>
            <a:r>
              <a:rPr lang="en-US" sz="2400" b="1" dirty="0">
                <a:latin typeface="Avenir Medium"/>
                <a:ea typeface="Avenir Medium"/>
                <a:cs typeface="Avenir Medium"/>
              </a:rPr>
              <a:t> </a:t>
            </a:r>
            <a:r>
              <a:rPr lang="fa-IR" sz="2400" b="1" dirty="0">
                <a:latin typeface="Avenir Medium"/>
                <a:ea typeface="Avenir Medium"/>
                <a:cs typeface="Avenir Medium"/>
              </a:rPr>
              <a:t>مربوط به عوارض بيماري است و سا ل ها پس از ابتلا به ديابت ظاهر مي شود.</a:t>
            </a:r>
            <a:endParaRPr lang="en-US" sz="2400" b="1" dirty="0">
              <a:latin typeface="Avenir Medium"/>
              <a:ea typeface="Avenir Medium"/>
              <a:cs typeface="Avenir Medium"/>
            </a:endParaRPr>
          </a:p>
          <a:p>
            <a:pPr>
              <a:defRPr/>
            </a:pPr>
            <a:endParaRPr lang="fa-IR" dirty="0"/>
          </a:p>
        </p:txBody>
      </p:sp>
    </p:spTree>
    <p:extLst>
      <p:ext uri="{BB962C8B-B14F-4D97-AF65-F5344CB8AC3E}">
        <p14:creationId xmlns:p14="http://schemas.microsoft.com/office/powerpoint/2010/main" val="25561548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1000"/>
                                        <p:tgtEl>
                                          <p:spTgt spid="3">
                                            <p:txEl>
                                              <p:pRg st="9" end="9"/>
                                            </p:txEl>
                                          </p:spTgt>
                                        </p:tgtEl>
                                      </p:cBhvr>
                                    </p:animEffect>
                                    <p:anim calcmode="lin" valueType="num">
                                      <p:cBhvr>
                                        <p:cTn id="5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animEffect transition="in" filter="fade">
                                      <p:cBhvr>
                                        <p:cTn id="58" dur="1000"/>
                                        <p:tgtEl>
                                          <p:spTgt spid="3">
                                            <p:txEl>
                                              <p:pRg st="10" end="10"/>
                                            </p:txEl>
                                          </p:spTgt>
                                        </p:tgtEl>
                                      </p:cBhvr>
                                    </p:animEffect>
                                    <p:anim calcmode="lin" valueType="num">
                                      <p:cBhvr>
                                        <p:cTn id="5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endParaRPr lang="fa-IR" alt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89115299"/>
              </p:ext>
            </p:extLst>
          </p:nvPr>
        </p:nvGraphicFramePr>
        <p:xfrm>
          <a:off x="0" y="0"/>
          <a:ext cx="12192000" cy="6816726"/>
        </p:xfrm>
        <a:graphic>
          <a:graphicData uri="http://schemas.openxmlformats.org/drawingml/2006/table">
            <a:tbl>
              <a:tblPr rtl="1" firstRow="1" firstCol="1" bandRow="1"/>
              <a:tblGrid>
                <a:gridCol w="12192000">
                  <a:extLst>
                    <a:ext uri="{9D8B030D-6E8A-4147-A177-3AD203B41FA5}">
                      <a16:colId xmlns:a16="http://schemas.microsoft.com/office/drawing/2014/main" val="20000"/>
                    </a:ext>
                  </a:extLst>
                </a:gridCol>
              </a:tblGrid>
              <a:tr h="1412663">
                <a:tc>
                  <a:txBody>
                    <a:bodyPr/>
                    <a:lstStyle/>
                    <a:p>
                      <a:pPr algn="ctr" rtl="1">
                        <a:lnSpc>
                          <a:spcPct val="115000"/>
                        </a:lnSpc>
                        <a:spcAft>
                          <a:spcPts val="0"/>
                        </a:spcAft>
                        <a:tabLst>
                          <a:tab pos="672465" algn="l"/>
                        </a:tabLst>
                      </a:pPr>
                      <a:r>
                        <a:rPr lang="fa-IR" sz="3200" dirty="0">
                          <a:solidFill>
                            <a:schemeClr val="tx1"/>
                          </a:solidFill>
                          <a:effectLst/>
                          <a:latin typeface="Calibri"/>
                          <a:ea typeface="Calibri"/>
                          <a:cs typeface="Arial"/>
                        </a:rPr>
                        <a:t>معیار های تشخیص دیابت</a:t>
                      </a:r>
                      <a:endParaRPr lang="en-US" sz="3200" dirty="0">
                        <a:solidFill>
                          <a:schemeClr val="tx1"/>
                        </a:solidFill>
                        <a:effectLst/>
                        <a:latin typeface="Calibri"/>
                        <a:ea typeface="Calibri"/>
                        <a:cs typeface="Arial"/>
                      </a:endParaRPr>
                    </a:p>
                  </a:txBody>
                  <a:tcPr marL="90913" marR="909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0000"/>
                  </a:ext>
                </a:extLst>
              </a:tr>
              <a:tr h="1166074">
                <a:tc>
                  <a:txBody>
                    <a:bodyPr/>
                    <a:lstStyle/>
                    <a:p>
                      <a:pPr algn="r" rtl="1">
                        <a:lnSpc>
                          <a:spcPct val="115000"/>
                        </a:lnSpc>
                        <a:spcAft>
                          <a:spcPts val="0"/>
                        </a:spcAft>
                        <a:tabLst>
                          <a:tab pos="672465" algn="l"/>
                        </a:tabLst>
                      </a:pPr>
                      <a:r>
                        <a:rPr kumimoji="0" lang="fa-IR" sz="2400" b="1" kern="1200" dirty="0">
                          <a:solidFill>
                            <a:schemeClr val="tx1"/>
                          </a:solidFill>
                          <a:latin typeface="Avenir Medium"/>
                          <a:ea typeface="Avenir Medium"/>
                          <a:cs typeface="Avenir Medium"/>
                        </a:rPr>
                        <a:t>هموگلوبین گلیکوزیله</a:t>
                      </a:r>
                      <a:r>
                        <a:rPr kumimoji="0" lang="en-US" sz="2400" b="1" kern="1200" dirty="0">
                          <a:solidFill>
                            <a:schemeClr val="tx1"/>
                          </a:solidFill>
                          <a:latin typeface="Avenir Medium"/>
                          <a:ea typeface="Avenir Medium"/>
                          <a:cs typeface="Avenir Medium"/>
                        </a:rPr>
                        <a:t>A₁C   </a:t>
                      </a:r>
                      <a:r>
                        <a:rPr kumimoji="0" lang="fa-IR" sz="2400" b="1" kern="1200" dirty="0">
                          <a:solidFill>
                            <a:schemeClr val="tx1"/>
                          </a:solidFill>
                          <a:latin typeface="Avenir Medium"/>
                          <a:ea typeface="Avenir Medium"/>
                          <a:cs typeface="Avenir Medium"/>
                        </a:rPr>
                        <a:t>≥ ٦/5 درصد  * (با توجه به هزینه بالا وعدم دسترسی جهت غربالگری و تشخیص اولیه توصیه نمی گردد.)</a:t>
                      </a:r>
                      <a:endParaRPr kumimoji="0" lang="en-US" sz="2400" b="1" kern="1200" dirty="0">
                        <a:solidFill>
                          <a:schemeClr val="tx1"/>
                        </a:solidFill>
                        <a:latin typeface="Avenir Medium"/>
                        <a:ea typeface="Avenir Medium"/>
                        <a:cs typeface="Avenir Medium"/>
                      </a:endParaRPr>
                    </a:p>
                  </a:txBody>
                  <a:tcPr marL="90913" marR="909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1"/>
                  </a:ext>
                </a:extLst>
              </a:tr>
              <a:tr h="1412663">
                <a:tc>
                  <a:txBody>
                    <a:bodyPr/>
                    <a:lstStyle/>
                    <a:p>
                      <a:pPr algn="r" rtl="1">
                        <a:lnSpc>
                          <a:spcPct val="115000"/>
                        </a:lnSpc>
                        <a:spcAft>
                          <a:spcPts val="0"/>
                        </a:spcAft>
                        <a:tabLst>
                          <a:tab pos="672465" algn="l"/>
                        </a:tabLst>
                      </a:pPr>
                      <a:r>
                        <a:rPr kumimoji="0" lang="fa-IR" sz="2400" b="1" kern="1200" dirty="0">
                          <a:solidFill>
                            <a:schemeClr val="tx1"/>
                          </a:solidFill>
                          <a:latin typeface="Avenir Medium"/>
                          <a:ea typeface="Avenir Medium"/>
                          <a:cs typeface="Avenir Medium"/>
                        </a:rPr>
                        <a:t>یا گلوکز پلاسمای ناشتا  </a:t>
                      </a:r>
                      <a:r>
                        <a:rPr kumimoji="0" lang="en-US" sz="2400" b="1" kern="1200" dirty="0">
                          <a:solidFill>
                            <a:schemeClr val="tx1"/>
                          </a:solidFill>
                          <a:latin typeface="Avenir Medium"/>
                          <a:ea typeface="Avenir Medium"/>
                          <a:cs typeface="Avenir Medium"/>
                        </a:rPr>
                        <a:t>FPG </a:t>
                      </a:r>
                      <a:r>
                        <a:rPr kumimoji="0" lang="fa-IR" sz="2400" b="1" kern="1200" dirty="0">
                          <a:solidFill>
                            <a:schemeClr val="tx1"/>
                          </a:solidFill>
                          <a:latin typeface="Avenir Medium"/>
                          <a:ea typeface="Avenir Medium"/>
                          <a:cs typeface="Avenir Medium"/>
                        </a:rPr>
                        <a:t>≥ ١٢٦ میلی گرم در دسی لیتر (٧ میلی مول در لیتر )  *</a:t>
                      </a:r>
                      <a:endParaRPr kumimoji="0" lang="en-US" sz="2400" b="1" kern="1200" dirty="0">
                        <a:solidFill>
                          <a:schemeClr val="tx1"/>
                        </a:solidFill>
                        <a:latin typeface="Avenir Medium"/>
                        <a:ea typeface="Avenir Medium"/>
                        <a:cs typeface="Avenir Medium"/>
                      </a:endParaRPr>
                    </a:p>
                  </a:txBody>
                  <a:tcPr marL="90913" marR="909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2"/>
                  </a:ext>
                </a:extLst>
              </a:tr>
              <a:tr h="1412663">
                <a:tc>
                  <a:txBody>
                    <a:bodyPr/>
                    <a:lstStyle/>
                    <a:p>
                      <a:pPr algn="r" rtl="1">
                        <a:lnSpc>
                          <a:spcPct val="115000"/>
                        </a:lnSpc>
                        <a:spcAft>
                          <a:spcPts val="0"/>
                        </a:spcAft>
                        <a:tabLst>
                          <a:tab pos="672465" algn="l"/>
                        </a:tabLst>
                      </a:pPr>
                      <a:r>
                        <a:rPr kumimoji="0" lang="fa-IR" sz="2400" b="1" kern="1200" dirty="0">
                          <a:solidFill>
                            <a:schemeClr val="tx1"/>
                          </a:solidFill>
                          <a:latin typeface="Avenir Medium"/>
                          <a:ea typeface="Avenir Medium"/>
                          <a:cs typeface="Avenir Medium"/>
                        </a:rPr>
                        <a:t>یا گلوکز پلاسما دو ساعت بعد از خوردن ٧٥ گرم گلوکز </a:t>
                      </a:r>
                      <a:r>
                        <a:rPr kumimoji="0" lang="en-US" sz="2400" b="1" kern="1200" dirty="0">
                          <a:solidFill>
                            <a:schemeClr val="tx1"/>
                          </a:solidFill>
                          <a:latin typeface="Avenir Medium"/>
                          <a:ea typeface="Avenir Medium"/>
                          <a:cs typeface="Avenir Medium"/>
                        </a:rPr>
                        <a:t>OGTT  </a:t>
                      </a:r>
                      <a:r>
                        <a:rPr kumimoji="0" lang="fa-IR" sz="2400" b="1" kern="1200" dirty="0">
                          <a:solidFill>
                            <a:schemeClr val="tx1"/>
                          </a:solidFill>
                          <a:latin typeface="Avenir Medium"/>
                          <a:ea typeface="Avenir Medium"/>
                          <a:cs typeface="Avenir Medium"/>
                        </a:rPr>
                        <a:t>≥ ٢۰٠ میلی گرم در دسی لیتر (١/١١ میلی مول در لیتر)  *</a:t>
                      </a:r>
                      <a:endParaRPr kumimoji="0" lang="en-US" sz="2400" b="1" kern="1200" dirty="0">
                        <a:solidFill>
                          <a:schemeClr val="tx1"/>
                        </a:solidFill>
                        <a:latin typeface="Avenir Medium"/>
                        <a:ea typeface="Avenir Medium"/>
                        <a:cs typeface="Avenir Medium"/>
                      </a:endParaRPr>
                    </a:p>
                  </a:txBody>
                  <a:tcPr marL="90913" marR="909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3"/>
                  </a:ext>
                </a:extLst>
              </a:tr>
              <a:tr h="1412663">
                <a:tc>
                  <a:txBody>
                    <a:bodyPr/>
                    <a:lstStyle/>
                    <a:p>
                      <a:pPr algn="r" rtl="1">
                        <a:lnSpc>
                          <a:spcPct val="115000"/>
                        </a:lnSpc>
                        <a:spcAft>
                          <a:spcPts val="0"/>
                        </a:spcAft>
                        <a:tabLst>
                          <a:tab pos="672465" algn="l"/>
                        </a:tabLst>
                      </a:pPr>
                      <a:r>
                        <a:rPr kumimoji="0" lang="fa-IR" sz="2400" b="1" kern="1200" dirty="0">
                          <a:solidFill>
                            <a:schemeClr val="tx1"/>
                          </a:solidFill>
                          <a:latin typeface="Avenir Medium"/>
                          <a:ea typeface="Avenir Medium"/>
                          <a:cs typeface="Avenir Medium"/>
                        </a:rPr>
                        <a:t>یا در بیمار با علائم کلاسیک هایپر گلیسمی یا حملات هایپرگلیسمیک یک گلوکز پلاسمای راندوم ≥ ٢۰٠ میلی گرم در دسی لیتر</a:t>
                      </a:r>
                      <a:endParaRPr kumimoji="0" lang="en-US" sz="2400" b="1" kern="1200" dirty="0">
                        <a:solidFill>
                          <a:schemeClr val="tx1"/>
                        </a:solidFill>
                        <a:latin typeface="Avenir Medium"/>
                        <a:ea typeface="Avenir Medium"/>
                        <a:cs typeface="Avenir Medium"/>
                      </a:endParaRPr>
                    </a:p>
                  </a:txBody>
                  <a:tcPr marL="90913" marR="909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1207578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endParaRPr lang="fa-IR" alt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87798285"/>
              </p:ext>
            </p:extLst>
          </p:nvPr>
        </p:nvGraphicFramePr>
        <p:xfrm>
          <a:off x="0" y="0"/>
          <a:ext cx="12192000" cy="6858000"/>
        </p:xfrm>
        <a:graphic>
          <a:graphicData uri="http://schemas.openxmlformats.org/drawingml/2006/table">
            <a:tbl>
              <a:tblPr rtl="1" firstRow="1" firstCol="1" bandRow="1"/>
              <a:tblGrid>
                <a:gridCol w="12192000">
                  <a:extLst>
                    <a:ext uri="{9D8B030D-6E8A-4147-A177-3AD203B41FA5}">
                      <a16:colId xmlns:a16="http://schemas.microsoft.com/office/drawing/2014/main" val="20000"/>
                    </a:ext>
                  </a:extLst>
                </a:gridCol>
              </a:tblGrid>
              <a:tr h="1714500">
                <a:tc>
                  <a:txBody>
                    <a:bodyPr/>
                    <a:lstStyle/>
                    <a:p>
                      <a:pPr algn="ctr" rtl="1">
                        <a:lnSpc>
                          <a:spcPct val="115000"/>
                        </a:lnSpc>
                        <a:spcAft>
                          <a:spcPts val="0"/>
                        </a:spcAft>
                        <a:tabLst>
                          <a:tab pos="672465" algn="l"/>
                        </a:tabLst>
                      </a:pPr>
                      <a:r>
                        <a:rPr kumimoji="0" lang="fa-IR" sz="4000" b="1" kern="1200" dirty="0">
                          <a:solidFill>
                            <a:schemeClr val="tx2"/>
                          </a:solidFill>
                          <a:latin typeface="Bebas Neue"/>
                          <a:ea typeface="Bebas Neue"/>
                          <a:cs typeface="B Titr" panose="00000700000000000000" pitchFamily="2" charset="-78"/>
                        </a:rPr>
                        <a:t>پره دیابت</a:t>
                      </a:r>
                      <a:endParaRPr kumimoji="0" lang="en-US" sz="4000" b="1" kern="1200" dirty="0">
                        <a:solidFill>
                          <a:schemeClr val="tx2"/>
                        </a:solidFill>
                        <a:latin typeface="Bebas Neue"/>
                        <a:ea typeface="Bebas Neue"/>
                        <a:cs typeface="B Titr" panose="00000700000000000000" pitchFamily="2" charset="-78"/>
                      </a:endParaRPr>
                    </a:p>
                  </a:txBody>
                  <a:tcPr marL="90913" marR="909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0000"/>
                  </a:ext>
                </a:extLst>
              </a:tr>
              <a:tr h="1714500">
                <a:tc>
                  <a:txBody>
                    <a:bodyPr/>
                    <a:lstStyle/>
                    <a:p>
                      <a:pPr algn="r" rtl="1">
                        <a:lnSpc>
                          <a:spcPct val="115000"/>
                        </a:lnSpc>
                        <a:spcAft>
                          <a:spcPts val="0"/>
                        </a:spcAft>
                        <a:tabLst>
                          <a:tab pos="672465" algn="l"/>
                        </a:tabLst>
                      </a:pPr>
                      <a:r>
                        <a:rPr lang="fa-IR" sz="4000" dirty="0">
                          <a:effectLst/>
                          <a:latin typeface="BZar"/>
                          <a:ea typeface="Calibri"/>
                          <a:cs typeface="B Mitra"/>
                        </a:rPr>
                        <a:t>گلوکز پلاسمای ناشتا ١٠٠ تا ١٢٥ میلی گرم در دسی لیتر</a:t>
                      </a:r>
                      <a:r>
                        <a:rPr lang="fa-IR" sz="4000" i="1" dirty="0">
                          <a:effectLst/>
                          <a:latin typeface="Calibri"/>
                          <a:ea typeface="Calibri"/>
                          <a:cs typeface="B Mitra"/>
                        </a:rPr>
                        <a:t> </a:t>
                      </a:r>
                      <a:endParaRPr lang="en-US" sz="3600" dirty="0">
                        <a:effectLst/>
                        <a:latin typeface="Calibri"/>
                        <a:ea typeface="Calibri"/>
                        <a:cs typeface="Arial"/>
                      </a:endParaRPr>
                    </a:p>
                  </a:txBody>
                  <a:tcPr marL="90913" marR="909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1"/>
                  </a:ext>
                </a:extLst>
              </a:tr>
              <a:tr h="1714500">
                <a:tc>
                  <a:txBody>
                    <a:bodyPr/>
                    <a:lstStyle/>
                    <a:p>
                      <a:pPr algn="r" rtl="1">
                        <a:lnSpc>
                          <a:spcPct val="115000"/>
                        </a:lnSpc>
                        <a:spcAft>
                          <a:spcPts val="0"/>
                        </a:spcAft>
                        <a:tabLst>
                          <a:tab pos="672465" algn="l"/>
                        </a:tabLst>
                      </a:pPr>
                      <a:r>
                        <a:rPr lang="fa-IR" sz="4000" dirty="0">
                          <a:effectLst/>
                          <a:latin typeface="BZar"/>
                          <a:ea typeface="Calibri"/>
                          <a:cs typeface="B Mitra"/>
                        </a:rPr>
                        <a:t>یا گلوکز پلاسما دو ساعت بعد از خوردن ٧٥ گرم گلوکز (</a:t>
                      </a:r>
                      <a:r>
                        <a:rPr lang="en-US" sz="4000" dirty="0">
                          <a:effectLst/>
                          <a:latin typeface="BZar"/>
                          <a:ea typeface="Calibri"/>
                          <a:cs typeface="B Mitra"/>
                        </a:rPr>
                        <a:t>OGTT</a:t>
                      </a:r>
                      <a:r>
                        <a:rPr lang="fa-IR" sz="4000" dirty="0">
                          <a:effectLst/>
                          <a:latin typeface="BZar"/>
                          <a:ea typeface="Calibri"/>
                          <a:cs typeface="B Mitra"/>
                        </a:rPr>
                        <a:t>)</a:t>
                      </a:r>
                      <a:r>
                        <a:rPr lang="fa-IR" sz="4000" i="1" dirty="0">
                          <a:effectLst/>
                          <a:latin typeface="Calibri"/>
                          <a:ea typeface="Calibri"/>
                          <a:cs typeface="B Mitra"/>
                        </a:rPr>
                        <a:t> </a:t>
                      </a:r>
                      <a:r>
                        <a:rPr lang="fa-IR" sz="4000" dirty="0">
                          <a:effectLst/>
                          <a:latin typeface="BZar"/>
                          <a:ea typeface="Calibri"/>
                          <a:cs typeface="B Mitra"/>
                        </a:rPr>
                        <a:t> ١۴٠ تا ١۹۹ میلی گرم در دسی لیتر </a:t>
                      </a:r>
                      <a:endParaRPr lang="en-US" sz="3600" dirty="0">
                        <a:effectLst/>
                        <a:latin typeface="Calibri"/>
                        <a:ea typeface="Calibri"/>
                        <a:cs typeface="Arial"/>
                      </a:endParaRPr>
                    </a:p>
                  </a:txBody>
                  <a:tcPr marL="90913" marR="909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2"/>
                  </a:ext>
                </a:extLst>
              </a:tr>
              <a:tr h="1714500">
                <a:tc>
                  <a:txBody>
                    <a:bodyPr/>
                    <a:lstStyle/>
                    <a:p>
                      <a:pPr algn="r" rtl="1">
                        <a:lnSpc>
                          <a:spcPct val="115000"/>
                        </a:lnSpc>
                        <a:spcAft>
                          <a:spcPts val="0"/>
                        </a:spcAft>
                        <a:tabLst>
                          <a:tab pos="672465" algn="l"/>
                        </a:tabLst>
                      </a:pPr>
                      <a:r>
                        <a:rPr lang="fa-IR" sz="4000" dirty="0">
                          <a:effectLst/>
                          <a:latin typeface="BZar"/>
                          <a:ea typeface="Calibri"/>
                          <a:cs typeface="B Mitra"/>
                        </a:rPr>
                        <a:t>یا </a:t>
                      </a:r>
                      <a:r>
                        <a:rPr lang="en-US" sz="4000" dirty="0">
                          <a:effectLst/>
                          <a:latin typeface="BZar"/>
                          <a:ea typeface="Calibri"/>
                          <a:cs typeface="B Mitra"/>
                        </a:rPr>
                        <a:t>A₁C</a:t>
                      </a:r>
                      <a:r>
                        <a:rPr lang="en-US" sz="4000" i="1" dirty="0">
                          <a:effectLst/>
                          <a:latin typeface="B Mitra"/>
                          <a:ea typeface="Calibri"/>
                          <a:cs typeface="Arial"/>
                        </a:rPr>
                        <a:t> </a:t>
                      </a:r>
                      <a:r>
                        <a:rPr lang="fa-IR" sz="4000" dirty="0">
                          <a:effectLst/>
                          <a:latin typeface="BZar"/>
                          <a:ea typeface="Calibri"/>
                          <a:cs typeface="B Mitra"/>
                        </a:rPr>
                        <a:t>۷/٥ تا ۴/٦ درصد</a:t>
                      </a:r>
                      <a:r>
                        <a:rPr lang="fa-IR" sz="4000" i="1" dirty="0">
                          <a:effectLst/>
                          <a:latin typeface="Calibri"/>
                          <a:ea typeface="Calibri"/>
                          <a:cs typeface="B Mitra"/>
                        </a:rPr>
                        <a:t> </a:t>
                      </a:r>
                      <a:endParaRPr lang="en-US" sz="3600" dirty="0">
                        <a:effectLst/>
                        <a:latin typeface="Calibri"/>
                        <a:ea typeface="Calibri"/>
                        <a:cs typeface="Arial"/>
                      </a:endParaRPr>
                    </a:p>
                  </a:txBody>
                  <a:tcPr marL="90913" marR="9091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56747248"/>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78"/>
            <a:ext cx="10515600" cy="780502"/>
          </a:xfrm>
        </p:spPr>
        <p:txBody>
          <a:bodyPr>
            <a:normAutofit/>
          </a:bodyPr>
          <a:lstStyle/>
          <a:p>
            <a:pPr algn="ctr"/>
            <a:r>
              <a:rPr lang="fa-IR" dirty="0">
                <a:solidFill>
                  <a:schemeClr val="accent6">
                    <a:lumMod val="50000"/>
                  </a:schemeClr>
                </a:solidFill>
              </a:rPr>
              <a:t>مراقبت ماهانه فرد مبتلا به دیابت (غیرپزشک) (حضوری)</a:t>
            </a:r>
            <a:endParaRPr lang="en-US" dirty="0">
              <a:solidFill>
                <a:schemeClr val="accent6">
                  <a:lumMod val="50000"/>
                </a:schemeClr>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52234" y="2366963"/>
            <a:ext cx="6087532" cy="3424237"/>
          </a:xfrm>
        </p:spPr>
      </p:pic>
    </p:spTree>
    <p:extLst>
      <p:ext uri="{BB962C8B-B14F-4D97-AF65-F5344CB8AC3E}">
        <p14:creationId xmlns:p14="http://schemas.microsoft.com/office/powerpoint/2010/main" val="1152565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ChangeArrowheads="1"/>
          </p:cNvSpPr>
          <p:nvPr/>
        </p:nvSpPr>
        <p:spPr bwMode="auto">
          <a:xfrm>
            <a:off x="468085" y="231550"/>
            <a:ext cx="10700657"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endParaRPr lang="en-US" sz="2800" dirty="0">
              <a:latin typeface="AdvOT3f16987d"/>
              <a:cs typeface="B Titr" pitchFamily="2" charset="-78"/>
            </a:endParaRPr>
          </a:p>
          <a:p>
            <a:pPr algn="ctr">
              <a:defRPr/>
            </a:pPr>
            <a:r>
              <a:rPr lang="fa-IR" sz="2800" dirty="0">
                <a:latin typeface="AdvOT3f16987d"/>
                <a:cs typeface="B Titr" pitchFamily="2" charset="-78"/>
              </a:rPr>
              <a:t>اهداف قند خون</a:t>
            </a:r>
            <a:endParaRPr lang="en-US" sz="2800" dirty="0">
              <a:latin typeface="AdvOT3f16987d"/>
              <a:cs typeface="B Titr" pitchFamily="2" charset="-78"/>
            </a:endParaRPr>
          </a:p>
          <a:p>
            <a:pPr algn="ctr">
              <a:defRPr/>
            </a:pPr>
            <a:endParaRPr lang="en-US" sz="2800" dirty="0">
              <a:latin typeface="AdvOT3f16987d"/>
              <a:cs typeface="B Titr" pitchFamily="2" charset="-78"/>
            </a:endParaRPr>
          </a:p>
          <a:p>
            <a:pPr marL="342900" indent="-342900" algn="r" rtl="1">
              <a:buFont typeface="Wingdings" pitchFamily="2" charset="2"/>
              <a:buChar char="ü"/>
              <a:defRPr/>
            </a:pPr>
            <a:r>
              <a:rPr lang="en-US" sz="2400" dirty="0">
                <a:cs typeface="B Mitra" pitchFamily="2" charset="-78"/>
              </a:rPr>
              <a:t>HbA1c&lt; 7%</a:t>
            </a:r>
            <a:endParaRPr lang="fa-IR" sz="2400" dirty="0">
              <a:cs typeface="B Mitra" pitchFamily="2" charset="-78"/>
            </a:endParaRPr>
          </a:p>
          <a:p>
            <a:pPr marL="342900" indent="-342900" algn="r" rtl="1">
              <a:buFont typeface="Wingdings" pitchFamily="2" charset="2"/>
              <a:buChar char="ü"/>
              <a:defRPr/>
            </a:pPr>
            <a:r>
              <a:rPr lang="fa-IR" sz="2400" dirty="0">
                <a:cs typeface="B Mitra" pitchFamily="2" charset="-78"/>
              </a:rPr>
              <a:t>كاهش قند خون ناشتا تا محدودة 130-70 ميلي گرم بر دسي ليتر</a:t>
            </a:r>
          </a:p>
          <a:p>
            <a:pPr marL="342900" indent="-342900" algn="r" rtl="1">
              <a:buFont typeface="Wingdings" pitchFamily="2" charset="2"/>
              <a:buChar char="ü"/>
              <a:defRPr/>
            </a:pPr>
            <a:r>
              <a:rPr lang="fa-IR" sz="2400" dirty="0">
                <a:cs typeface="B Mitra" pitchFamily="2" charset="-78"/>
              </a:rPr>
              <a:t>قند خون پس از صرف غذا (90 تا 120 دقيقه پس از صرف غذا) كمتر از 180 ميلي گرم بر دسي ليتر </a:t>
            </a:r>
          </a:p>
          <a:p>
            <a:pPr marL="285750" indent="-285750" algn="r" rtl="1">
              <a:buFont typeface="Arial" pitchFamily="34" charset="0"/>
              <a:buChar char="•"/>
              <a:defRPr/>
            </a:pPr>
            <a:r>
              <a:rPr lang="fa-IR" sz="2400" b="1" dirty="0">
                <a:cs typeface="B Mitra" pitchFamily="2" charset="-78"/>
              </a:rPr>
              <a:t>درمان دارويي با توجه به اهداف فوق برای هر فرد باید بر اساس:</a:t>
            </a:r>
            <a:endParaRPr lang="en-US" sz="2400" b="1" dirty="0">
              <a:latin typeface="AdvOT3f16987d"/>
              <a:cs typeface="B Mitra" pitchFamily="2" charset="-78"/>
            </a:endParaRPr>
          </a:p>
          <a:p>
            <a:pPr algn="r" rtl="1">
              <a:defRPr/>
            </a:pPr>
            <a:r>
              <a:rPr lang="fa-IR" sz="2400" dirty="0">
                <a:cs typeface="B Mitra" pitchFamily="2" charset="-78"/>
              </a:rPr>
              <a:t>         مدت ابتلاء به ديابت</a:t>
            </a:r>
          </a:p>
          <a:p>
            <a:pPr algn="r" rtl="1">
              <a:defRPr/>
            </a:pPr>
            <a:r>
              <a:rPr lang="fa-IR" sz="2400" dirty="0">
                <a:cs typeface="B Mitra" pitchFamily="2" charset="-78"/>
              </a:rPr>
              <a:t>         سن بيمار، اميد به زندگي  </a:t>
            </a:r>
          </a:p>
          <a:p>
            <a:pPr algn="r" rtl="1">
              <a:defRPr/>
            </a:pPr>
            <a:r>
              <a:rPr lang="fa-IR" sz="2400" dirty="0">
                <a:cs typeface="B Mitra" pitchFamily="2" charset="-78"/>
              </a:rPr>
              <a:t>         بیماری های همراه </a:t>
            </a:r>
          </a:p>
          <a:p>
            <a:pPr algn="r" rtl="1">
              <a:defRPr/>
            </a:pPr>
            <a:r>
              <a:rPr lang="fa-IR" sz="2400" dirty="0">
                <a:cs typeface="B Mitra" pitchFamily="2" charset="-78"/>
              </a:rPr>
              <a:t>         بيماري قلبي _ عروقي همزمان یا عوارض (میکروواسکولار پیشرفته)</a:t>
            </a:r>
          </a:p>
          <a:p>
            <a:pPr algn="r" rtl="1">
              <a:defRPr/>
            </a:pPr>
            <a:r>
              <a:rPr lang="fa-IR" sz="2400" dirty="0">
                <a:cs typeface="B Mitra" pitchFamily="2" charset="-78"/>
              </a:rPr>
              <a:t>         عدم اطلاع از هيپوگليسمي </a:t>
            </a:r>
            <a:r>
              <a:rPr lang="en-US" sz="2400" dirty="0">
                <a:cs typeface="B Mitra" pitchFamily="2" charset="-78"/>
              </a:rPr>
              <a:t>(unawareness hypoglycemia)</a:t>
            </a:r>
          </a:p>
          <a:p>
            <a:pPr algn="r" rtl="1">
              <a:defRPr/>
            </a:pPr>
            <a:r>
              <a:rPr lang="fa-IR" sz="2400" dirty="0">
                <a:cs typeface="B Mitra" pitchFamily="2" charset="-78"/>
              </a:rPr>
              <a:t>         سایر ملاحظات فردی بیمار</a:t>
            </a:r>
            <a:r>
              <a:rPr lang="fa-IR" sz="2400" dirty="0">
                <a:solidFill>
                  <a:srgbClr val="FF0000"/>
                </a:solidFill>
              </a:rPr>
              <a:t> </a:t>
            </a:r>
            <a:r>
              <a:rPr lang="fa-IR" sz="2400" dirty="0"/>
              <a:t>(</a:t>
            </a:r>
            <a:r>
              <a:rPr lang="fa-IR" sz="2400" dirty="0">
                <a:cs typeface="B Mitra" pitchFamily="2" charset="-78"/>
              </a:rPr>
              <a:t>سیستم های حمایتی)</a:t>
            </a:r>
          </a:p>
          <a:p>
            <a:pPr marL="342900" indent="-342900" algn="r" rtl="1">
              <a:buFont typeface="Arial" pitchFamily="34" charset="0"/>
              <a:buChar char="•"/>
              <a:defRPr/>
            </a:pPr>
            <a:r>
              <a:rPr lang="fa-IR" sz="2400" dirty="0">
                <a:cs typeface="B Mitra" pitchFamily="2" charset="-78"/>
              </a:rPr>
              <a:t>در نظر گرفتن اهداف قند برای هر فرد به طور جداگانه باید صورت گیرد ( کنترل خفیف یا شدید)</a:t>
            </a:r>
            <a:endParaRPr lang="en-US" sz="2400" dirty="0">
              <a:cs typeface="B Mitra" pitchFamily="2" charset="-78"/>
            </a:endParaRPr>
          </a:p>
          <a:p>
            <a:pPr marL="285750" indent="-285750" algn="r" rtl="1">
              <a:buFont typeface="Arial" pitchFamily="34" charset="0"/>
              <a:buChar char="•"/>
              <a:defRPr/>
            </a:pPr>
            <a:r>
              <a:rPr lang="fa-IR" sz="2400" dirty="0">
                <a:cs typeface="B Mitra" pitchFamily="2" charset="-78"/>
              </a:rPr>
              <a:t>سابقه هيپوگليسمي و ميزان پذيرش بيمار جهت درمان هاي دارويي، هزينه هاي دارويي و سیستم های حمایتی صورت پذيرد.</a:t>
            </a:r>
            <a:endParaRPr lang="en-US" dirty="0">
              <a:latin typeface="AdvOT7b515deb"/>
            </a:endParaRPr>
          </a:p>
        </p:txBody>
      </p:sp>
      <p:cxnSp>
        <p:nvCxnSpPr>
          <p:cNvPr id="48131" name="Straight Connector 2"/>
          <p:cNvCxnSpPr>
            <a:cxnSpLocks noChangeShapeType="1"/>
          </p:cNvCxnSpPr>
          <p:nvPr/>
        </p:nvCxnSpPr>
        <p:spPr bwMode="auto">
          <a:xfrm>
            <a:off x="1371600" y="1295400"/>
            <a:ext cx="91440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423569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1072696"/>
            <a:ext cx="10515600" cy="3861443"/>
          </a:xfrm>
        </p:spPr>
        <p:txBody>
          <a:bodyPr>
            <a:normAutofit/>
          </a:bodyPr>
          <a:lstStyle/>
          <a:p>
            <a:pPr algn="ctr"/>
            <a:r>
              <a:rPr lang="fa-IR" sz="6700" dirty="0">
                <a:solidFill>
                  <a:srgbClr val="0070C0"/>
                </a:solidFill>
                <a:cs typeface="B Titr" panose="00000700000000000000" pitchFamily="2" charset="-78"/>
              </a:rPr>
              <a:t>مراقبت و پیگیری دیابت</a:t>
            </a:r>
            <a:br>
              <a:rPr lang="fa-IR" dirty="0">
                <a:cs typeface="B Titr" panose="00000700000000000000" pitchFamily="2" charset="-78"/>
              </a:rPr>
            </a:br>
            <a:endParaRPr lang="en-US" dirty="0"/>
          </a:p>
        </p:txBody>
      </p:sp>
      <p:sp>
        <p:nvSpPr>
          <p:cNvPr id="3" name="Content Placeholder 2"/>
          <p:cNvSpPr>
            <a:spLocks noGrp="1"/>
          </p:cNvSpPr>
          <p:nvPr>
            <p:ph idx="1"/>
          </p:nvPr>
        </p:nvSpPr>
        <p:spPr>
          <a:xfrm>
            <a:off x="913775" y="1774479"/>
            <a:ext cx="10364452" cy="4016721"/>
          </a:xfrm>
        </p:spPr>
        <p:txBody>
          <a:bodyPr>
            <a:normAutofit/>
          </a:bodyPr>
          <a:lstStyle/>
          <a:p>
            <a:pPr marL="0" indent="0" algn="ctr" rtl="1">
              <a:buNone/>
            </a:pPr>
            <a:endParaRPr lang="fa-IR" dirty="0"/>
          </a:p>
          <a:p>
            <a:pPr marL="0" indent="0" algn="ctr" rtl="1">
              <a:buNone/>
            </a:pPr>
            <a:endParaRPr lang="fa-IR" sz="3600" dirty="0">
              <a:cs typeface="B Titr" panose="00000700000000000000" pitchFamily="2" charset="-78"/>
            </a:endParaRPr>
          </a:p>
        </p:txBody>
      </p:sp>
    </p:spTree>
    <p:extLst>
      <p:ext uri="{BB962C8B-B14F-4D97-AF65-F5344CB8AC3E}">
        <p14:creationId xmlns:p14="http://schemas.microsoft.com/office/powerpoint/2010/main" val="40279347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t>کاهش وزن به میزان 5 درصد</a:t>
            </a:r>
            <a:endParaRPr lang="en-US" dirty="0"/>
          </a:p>
        </p:txBody>
      </p:sp>
      <p:sp>
        <p:nvSpPr>
          <p:cNvPr id="3" name="Content Placeholder 2"/>
          <p:cNvSpPr>
            <a:spLocks noGrp="1"/>
          </p:cNvSpPr>
          <p:nvPr>
            <p:ph idx="1"/>
          </p:nvPr>
        </p:nvSpPr>
        <p:spPr/>
        <p:txBody>
          <a:bodyPr/>
          <a:lstStyle/>
          <a:p>
            <a:pPr algn="r" rtl="1"/>
            <a:r>
              <a:rPr lang="fa-IR" dirty="0"/>
              <a:t>توصیه های تغذیه ای</a:t>
            </a:r>
          </a:p>
          <a:p>
            <a:pPr marL="0" indent="0" algn="r" rtl="1">
              <a:buNone/>
            </a:pPr>
            <a:r>
              <a:rPr lang="fa-IR" dirty="0"/>
              <a:t> </a:t>
            </a:r>
          </a:p>
          <a:p>
            <a:pPr algn="r" rtl="1"/>
            <a:r>
              <a:rPr lang="fa-IR" dirty="0"/>
              <a:t>ارجاع به کارشناس تغذیه </a:t>
            </a:r>
            <a:endParaRPr lang="en-US" dirty="0"/>
          </a:p>
        </p:txBody>
      </p:sp>
    </p:spTree>
    <p:extLst>
      <p:ext uri="{BB962C8B-B14F-4D97-AF65-F5344CB8AC3E}">
        <p14:creationId xmlns:p14="http://schemas.microsoft.com/office/powerpoint/2010/main" val="23955488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827315" y="990601"/>
            <a:ext cx="10504714" cy="4074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rtl="1">
              <a:lnSpc>
                <a:spcPct val="115000"/>
              </a:lnSpc>
            </a:pPr>
            <a:r>
              <a:rPr lang="ar-SA" altLang="en-US" sz="2500" dirty="0">
                <a:cs typeface="B Mitra" panose="00000400000000000000" pitchFamily="2" charset="-78"/>
              </a:rPr>
              <a:t>بیماری دیابت زمينه ساز فشار خون بالاست و </a:t>
            </a:r>
            <a:r>
              <a:rPr lang="fa-IR" altLang="en-US" sz="2500" dirty="0">
                <a:cs typeface="B Mitra" panose="00000400000000000000" pitchFamily="2" charset="-78"/>
              </a:rPr>
              <a:t>شایع ترین بیماری همراه </a:t>
            </a:r>
            <a:r>
              <a:rPr lang="ar-SA" altLang="en-US" sz="2500" dirty="0">
                <a:cs typeface="B Mitra" panose="00000400000000000000" pitchFamily="2" charset="-78"/>
              </a:rPr>
              <a:t>در افراد مبتلا به ديابت، فشار خون بالا </a:t>
            </a:r>
            <a:r>
              <a:rPr lang="fa-IR" altLang="en-US" sz="2500" dirty="0">
                <a:cs typeface="B Mitra" panose="00000400000000000000" pitchFamily="2" charset="-78"/>
              </a:rPr>
              <a:t>می باشد. این شیوع بستگی به نوع دیابت، سن فرد، نمایه توده بدنی و قومیت دارد.</a:t>
            </a:r>
            <a:r>
              <a:rPr lang="ar-SA" altLang="en-US" sz="2500" dirty="0">
                <a:cs typeface="B Mitra" panose="00000400000000000000" pitchFamily="2" charset="-78"/>
              </a:rPr>
              <a:t> </a:t>
            </a:r>
            <a:endParaRPr lang="fa-IR" altLang="en-US" sz="2500" dirty="0">
              <a:cs typeface="B Mitra" panose="00000400000000000000" pitchFamily="2" charset="-78"/>
            </a:endParaRPr>
          </a:p>
          <a:p>
            <a:pPr algn="justLow" rtl="1">
              <a:lnSpc>
                <a:spcPct val="115000"/>
              </a:lnSpc>
            </a:pPr>
            <a:endParaRPr lang="fa-IR" altLang="en-US" sz="2500" dirty="0">
              <a:cs typeface="B Mitra" panose="00000400000000000000" pitchFamily="2" charset="-78"/>
            </a:endParaRPr>
          </a:p>
          <a:p>
            <a:pPr algn="justLow" rtl="1">
              <a:lnSpc>
                <a:spcPct val="115000"/>
              </a:lnSpc>
            </a:pPr>
            <a:r>
              <a:rPr lang="fa-IR" altLang="en-US" sz="2500" dirty="0">
                <a:cs typeface="B Mitra" panose="00000400000000000000" pitchFamily="2" charset="-78"/>
              </a:rPr>
              <a:t>در دیابت نوع یک فشار خون بیشتر به علت بیماری کلیه ایجاد می شود اما در دیابت نوع دو فشار خون بالا همراه با سایر عوامل خطر قلبی عروقی می باشد. </a:t>
            </a:r>
          </a:p>
          <a:p>
            <a:pPr algn="justLow" rtl="1">
              <a:lnSpc>
                <a:spcPct val="115000"/>
              </a:lnSpc>
            </a:pPr>
            <a:endParaRPr lang="fa-IR" altLang="en-US" sz="2500" dirty="0">
              <a:cs typeface="B Mitra" panose="00000400000000000000" pitchFamily="2" charset="-78"/>
            </a:endParaRPr>
          </a:p>
          <a:p>
            <a:pPr algn="justLow" rtl="1">
              <a:lnSpc>
                <a:spcPct val="115000"/>
              </a:lnSpc>
            </a:pPr>
            <a:r>
              <a:rPr lang="fa-IR" altLang="en-US" sz="2500" dirty="0">
                <a:cs typeface="B Mitra" panose="00000400000000000000" pitchFamily="2" charset="-78"/>
              </a:rPr>
              <a:t>فشار خون بالا مهمترین عامل خطر </a:t>
            </a:r>
            <a:r>
              <a:rPr lang="ar-SA" altLang="en-US" sz="2500" dirty="0">
                <a:cs typeface="B Mitra" panose="00000400000000000000" pitchFamily="2" charset="-78"/>
              </a:rPr>
              <a:t>بيماري قلبي عروقي </a:t>
            </a:r>
            <a:r>
              <a:rPr lang="fa-IR" altLang="en-US" sz="2500" dirty="0">
                <a:cs typeface="B Mitra" panose="00000400000000000000" pitchFamily="2" charset="-78"/>
              </a:rPr>
              <a:t>است. همچنین عامل خطر ایجاد عوارض عروق کوچک در افراد دیابتی می باشد. </a:t>
            </a:r>
            <a:r>
              <a:rPr lang="ar-SA" altLang="en-US" sz="2500" dirty="0">
                <a:cs typeface="B Mitra" panose="00000400000000000000" pitchFamily="2" charset="-78"/>
              </a:rPr>
              <a:t>بنابر اين كنترل فشارخون در افراد مبتلا به ديابت و تنظيم قند خون در افرادي كه مبتلا به فشار خون بالا هستند، اهميت زيادي در كاهش احتمال خطر بيماري‌هاي قلبي عروقي دارد.</a:t>
            </a:r>
            <a:endParaRPr lang="en-US" altLang="en-US" sz="2500" dirty="0">
              <a:cs typeface="B Mitra" panose="00000400000000000000" pitchFamily="2" charset="-78"/>
            </a:endParaRPr>
          </a:p>
        </p:txBody>
      </p:sp>
    </p:spTree>
    <p:extLst>
      <p:ext uri="{BB962C8B-B14F-4D97-AF65-F5344CB8AC3E}">
        <p14:creationId xmlns:p14="http://schemas.microsoft.com/office/powerpoint/2010/main" val="3993353564"/>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828800" y="511629"/>
            <a:ext cx="8153400" cy="720725"/>
          </a:xfrm>
        </p:spPr>
        <p:txBody>
          <a:bodyPr/>
          <a:lstStyle/>
          <a:p>
            <a:pPr algn="ctr"/>
            <a:r>
              <a:rPr lang="fa-IR" altLang="en-US" sz="3600" dirty="0">
                <a:cs typeface="B Titr" panose="00000700000000000000" pitchFamily="2" charset="-78"/>
              </a:rPr>
              <a:t>كنترل مطلوب فشارخون </a:t>
            </a:r>
            <a:endParaRPr lang="en-US" altLang="en-US" sz="3600" dirty="0">
              <a:cs typeface="B Titr" panose="00000700000000000000" pitchFamily="2" charset="-78"/>
            </a:endParaRPr>
          </a:p>
        </p:txBody>
      </p:sp>
      <p:pic>
        <p:nvPicPr>
          <p:cNvPr id="39939"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6647" y="2362201"/>
            <a:ext cx="4903353" cy="3675064"/>
          </a:xfrm>
        </p:spPr>
      </p:pic>
      <p:sp>
        <p:nvSpPr>
          <p:cNvPr id="4" name="Content Placeholder 3"/>
          <p:cNvSpPr>
            <a:spLocks noGrp="1"/>
          </p:cNvSpPr>
          <p:nvPr>
            <p:ph sz="half" idx="2"/>
          </p:nvPr>
        </p:nvSpPr>
        <p:spPr>
          <a:xfrm>
            <a:off x="5232399" y="1796144"/>
            <a:ext cx="6262915" cy="4985658"/>
          </a:xfrm>
        </p:spPr>
        <p:txBody>
          <a:bodyPr>
            <a:normAutofit lnSpcReduction="10000"/>
          </a:bodyPr>
          <a:lstStyle/>
          <a:p>
            <a:pPr algn="r" rtl="1"/>
            <a:r>
              <a:rPr lang="fa-IR" altLang="en-US" sz="2500" dirty="0">
                <a:latin typeface="Arial" panose="020B0604020202020204" pitchFamily="34" charset="0"/>
                <a:cs typeface="B Mitra" panose="00000400000000000000" pitchFamily="2" charset="-78"/>
              </a:rPr>
              <a:t>فشارخون بيماران ديابتي بايد در هر ويزيت توسط پزشك اندازه گیری شود و در صورت غيرطبيعي بودن، بايد بيمار تحت درمان هاي غيردارويي و دارويي قرار گيرد و مراقبت هاي لازم در اين خصوص اعمال شود.</a:t>
            </a:r>
          </a:p>
          <a:p>
            <a:pPr algn="r" rtl="1"/>
            <a:r>
              <a:rPr lang="fa-IR" altLang="en-US" sz="2500" dirty="0">
                <a:latin typeface="Arial" panose="020B0604020202020204" pitchFamily="34" charset="0"/>
                <a:cs typeface="B Mitra" panose="00000400000000000000" pitchFamily="2" charset="-78"/>
              </a:rPr>
              <a:t>در بيماران ديابتي كه فشارخون بالا دارند بهتر است خودمراقبتی فشارخون آموزش داده شود و در منزل نيز فشارخون خود را اندازه گيري كرده و در دفترچه اي ثبت و به پرستار، كارشناس مراقب سلامت خانواده، بهورز و يا پزشك اطلاع دهند.</a:t>
            </a:r>
          </a:p>
          <a:p>
            <a:pPr algn="r" rtl="1"/>
            <a:r>
              <a:rPr lang="fa-IR" altLang="en-US" sz="2500" dirty="0">
                <a:latin typeface="Arial" panose="020B0604020202020204" pitchFamily="34" charset="0"/>
                <a:cs typeface="B Mitra" panose="00000400000000000000" pitchFamily="2" charset="-78"/>
              </a:rPr>
              <a:t>فرم </a:t>
            </a:r>
            <a:r>
              <a:rPr lang="en-US" altLang="en-US" sz="2500" dirty="0">
                <a:latin typeface="Arial" panose="020B0604020202020204" pitchFamily="34" charset="0"/>
                <a:cs typeface="B Mitra" panose="00000400000000000000" pitchFamily="2" charset="-78"/>
              </a:rPr>
              <a:t>HMBP</a:t>
            </a:r>
            <a:r>
              <a:rPr lang="fa-IR" altLang="en-US" sz="2500" dirty="0">
                <a:latin typeface="Arial" panose="020B0604020202020204" pitchFamily="34" charset="0"/>
                <a:cs typeface="B Mitra" panose="00000400000000000000" pitchFamily="2" charset="-78"/>
              </a:rPr>
              <a:t> </a:t>
            </a:r>
            <a:r>
              <a:rPr lang="en-US" altLang="en-US" sz="2500" dirty="0">
                <a:latin typeface="Arial" panose="020B0604020202020204" pitchFamily="34" charset="0"/>
                <a:cs typeface="B Mitra" panose="00000400000000000000" pitchFamily="2" charset="-78"/>
              </a:rPr>
              <a:t>(</a:t>
            </a:r>
            <a:r>
              <a:rPr lang="en-US" altLang="en-US" sz="1800" dirty="0">
                <a:latin typeface="Arial" panose="020B0604020202020204" pitchFamily="34" charset="0"/>
                <a:cs typeface="B Mitra" panose="00000400000000000000" pitchFamily="2" charset="-78"/>
              </a:rPr>
              <a:t>HOME MONITORING BLOOD PRESURE)</a:t>
            </a:r>
          </a:p>
          <a:p>
            <a:pPr algn="r" rtl="1"/>
            <a:r>
              <a:rPr lang="fa-IR" altLang="en-US" sz="2500" dirty="0">
                <a:latin typeface="Arial" panose="020B0604020202020204" pitchFamily="34" charset="0"/>
                <a:cs typeface="B Mitra" panose="00000400000000000000" pitchFamily="2" charset="-78"/>
              </a:rPr>
              <a:t>یا فرم ثبت فشارخون در منزل</a:t>
            </a:r>
            <a:endParaRPr lang="en-US" altLang="en-US" sz="2500" dirty="0">
              <a:latin typeface="Arial" panose="020B0604020202020204" pitchFamily="34" charset="0"/>
              <a:cs typeface="B Mitra" panose="00000400000000000000" pitchFamily="2" charset="-78"/>
            </a:endParaRPr>
          </a:p>
        </p:txBody>
      </p:sp>
    </p:spTree>
    <p:extLst>
      <p:ext uri="{BB962C8B-B14F-4D97-AF65-F5344CB8AC3E}">
        <p14:creationId xmlns:p14="http://schemas.microsoft.com/office/powerpoint/2010/main" val="2931325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794657" y="936171"/>
            <a:ext cx="105156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eaLnBrk="1" hangingPunct="1">
              <a:spcBef>
                <a:spcPct val="0"/>
              </a:spcBef>
              <a:buClrTx/>
              <a:buSzTx/>
              <a:buFontTx/>
              <a:buNone/>
            </a:pPr>
            <a:r>
              <a:rPr lang="fa-IR" altLang="en-US" sz="2500" dirty="0">
                <a:latin typeface="Arial" panose="020B0604020202020204" pitchFamily="34" charset="0"/>
                <a:ea typeface="+mn-ea"/>
                <a:cs typeface="B Mitra" panose="00000400000000000000" pitchFamily="2" charset="-78"/>
              </a:rPr>
              <a:t>اهداف فشار خون در بیمار مبتلا به دیابت فشار خون کمتر از  130/80 می باشد. </a:t>
            </a:r>
          </a:p>
          <a:p>
            <a:pPr algn="r" rtl="1" eaLnBrk="1" hangingPunct="1">
              <a:spcBef>
                <a:spcPct val="0"/>
              </a:spcBef>
              <a:buClrTx/>
              <a:buSzTx/>
              <a:buFontTx/>
              <a:buNone/>
            </a:pPr>
            <a:endParaRPr lang="fa-IR" altLang="en-US" sz="2500" dirty="0">
              <a:latin typeface="Arial" panose="020B0604020202020204" pitchFamily="34" charset="0"/>
              <a:ea typeface="+mn-ea"/>
              <a:cs typeface="B Mitra" panose="00000400000000000000" pitchFamily="2" charset="-78"/>
            </a:endParaRPr>
          </a:p>
          <a:p>
            <a:pPr algn="r" rtl="1" eaLnBrk="1" hangingPunct="1">
              <a:spcBef>
                <a:spcPct val="0"/>
              </a:spcBef>
              <a:buClrTx/>
              <a:buSzTx/>
              <a:buFont typeface="Wingdings 2" panose="05020102010507070707" pitchFamily="18" charset="2"/>
              <a:buNone/>
            </a:pPr>
            <a:r>
              <a:rPr lang="fa-IR" altLang="en-US" sz="2500" dirty="0">
                <a:latin typeface="Arial" panose="020B0604020202020204" pitchFamily="34" charset="0"/>
                <a:ea typeface="+mn-ea"/>
                <a:cs typeface="B Mitra" panose="00000400000000000000" pitchFamily="2" charset="-78"/>
              </a:rPr>
              <a:t>درمان با دو دارو معمولا برای رسیدن به کنترل فشار خون لازم است.</a:t>
            </a:r>
          </a:p>
          <a:p>
            <a:pPr algn="r" rtl="1" eaLnBrk="1" hangingPunct="1">
              <a:spcBef>
                <a:spcPct val="0"/>
              </a:spcBef>
              <a:buClrTx/>
              <a:buSzTx/>
              <a:buFont typeface="Wingdings 2" panose="05020102010507070707" pitchFamily="18" charset="2"/>
              <a:buNone/>
            </a:pPr>
            <a:endParaRPr lang="fa-IR" altLang="en-US" sz="2500" dirty="0">
              <a:latin typeface="Arial" panose="020B0604020202020204" pitchFamily="34" charset="0"/>
              <a:ea typeface="+mn-ea"/>
              <a:cs typeface="B Mitra" panose="00000400000000000000" pitchFamily="2" charset="-78"/>
            </a:endParaRPr>
          </a:p>
          <a:p>
            <a:pPr algn="r" rtl="1" eaLnBrk="1" hangingPunct="1">
              <a:spcBef>
                <a:spcPct val="0"/>
              </a:spcBef>
              <a:buClrTx/>
              <a:buSzTx/>
              <a:buFont typeface="Wingdings 2" panose="05020102010507070707" pitchFamily="18" charset="2"/>
              <a:buNone/>
            </a:pPr>
            <a:r>
              <a:rPr lang="fa-IR" altLang="en-US" sz="2500" dirty="0">
                <a:latin typeface="Arial" panose="020B0604020202020204" pitchFamily="34" charset="0"/>
                <a:ea typeface="+mn-ea"/>
                <a:cs typeface="B Mitra" panose="00000400000000000000" pitchFamily="2" charset="-78"/>
              </a:rPr>
              <a:t>(در افراد غیر دیابتی، در صورت فشار خون بالای 160/100 لازم است دو دارو مصرف شود.)</a:t>
            </a:r>
          </a:p>
          <a:p>
            <a:pPr algn="r" rtl="1" eaLnBrk="1" hangingPunct="1">
              <a:spcBef>
                <a:spcPct val="0"/>
              </a:spcBef>
              <a:buClrTx/>
              <a:buSzTx/>
              <a:buFont typeface="Wingdings 2" panose="05020102010507070707" pitchFamily="18" charset="2"/>
              <a:buNone/>
            </a:pPr>
            <a:r>
              <a:rPr lang="fa-IR" altLang="en-US" sz="2500" dirty="0">
                <a:latin typeface="Arial" panose="020B0604020202020204" pitchFamily="34" charset="0"/>
                <a:ea typeface="+mn-ea"/>
                <a:cs typeface="B Mitra" panose="00000400000000000000" pitchFamily="2" charset="-78"/>
              </a:rPr>
              <a:t> </a:t>
            </a:r>
          </a:p>
          <a:p>
            <a:pPr algn="r" rtl="1" eaLnBrk="1" hangingPunct="1">
              <a:spcBef>
                <a:spcPct val="0"/>
              </a:spcBef>
              <a:buClrTx/>
              <a:buSzTx/>
              <a:buFont typeface="Wingdings 2" panose="05020102010507070707" pitchFamily="18" charset="2"/>
              <a:buNone/>
            </a:pPr>
            <a:r>
              <a:rPr lang="fa-IR" altLang="en-US" sz="2500" dirty="0">
                <a:latin typeface="Arial" panose="020B0604020202020204" pitchFamily="34" charset="0"/>
                <a:ea typeface="+mn-ea"/>
                <a:cs typeface="B Mitra" panose="00000400000000000000" pitchFamily="2" charset="-78"/>
              </a:rPr>
              <a:t>دارو با دوز کم شروع می شود و به آرامی افزایش می یابد تا به کنترل برسد.</a:t>
            </a:r>
          </a:p>
          <a:p>
            <a:pPr algn="r" rtl="1" eaLnBrk="1" hangingPunct="1">
              <a:spcBef>
                <a:spcPct val="0"/>
              </a:spcBef>
              <a:buClrTx/>
              <a:buSzTx/>
              <a:buFont typeface="Wingdings 2" panose="05020102010507070707" pitchFamily="18" charset="2"/>
              <a:buNone/>
            </a:pPr>
            <a:r>
              <a:rPr lang="fa-IR" altLang="en-US" sz="2500" dirty="0">
                <a:latin typeface="Arial" panose="020B0604020202020204" pitchFamily="34" charset="0"/>
                <a:ea typeface="+mn-ea"/>
                <a:cs typeface="B Mitra" panose="00000400000000000000" pitchFamily="2" charset="-78"/>
              </a:rPr>
              <a:t> </a:t>
            </a:r>
            <a:endParaRPr lang="en-US" altLang="en-US" sz="2500" dirty="0">
              <a:latin typeface="Arial" panose="020B0604020202020204" pitchFamily="34" charset="0"/>
              <a:ea typeface="+mn-ea"/>
              <a:cs typeface="B Mitra" panose="00000400000000000000" pitchFamily="2" charset="-78"/>
            </a:endParaRPr>
          </a:p>
          <a:p>
            <a:pPr algn="r" rtl="1" eaLnBrk="1" hangingPunct="1">
              <a:spcBef>
                <a:spcPct val="0"/>
              </a:spcBef>
              <a:buClrTx/>
              <a:buSzTx/>
              <a:buFontTx/>
              <a:buNone/>
            </a:pPr>
            <a:r>
              <a:rPr lang="fa-IR" altLang="en-US" sz="2500" dirty="0">
                <a:latin typeface="Arial" panose="020B0604020202020204" pitchFamily="34" charset="0"/>
                <a:ea typeface="+mn-ea"/>
                <a:cs typeface="B Mitra" panose="00000400000000000000" pitchFamily="2" charset="-78"/>
              </a:rPr>
              <a:t>لازم است یک یا بیشتر داروی فشار خون شب، قبل از خواب مصرف شود چرا که معلوم شده ارتباط بین فشار خون هنگام خواب با شیوع سکته های قلبی و مغزی وجود دارد. </a:t>
            </a:r>
          </a:p>
          <a:p>
            <a:pPr algn="r" rtl="1" eaLnBrk="1" hangingPunct="1">
              <a:spcBef>
                <a:spcPct val="0"/>
              </a:spcBef>
              <a:buClrTx/>
              <a:buSzTx/>
              <a:buFontTx/>
              <a:buNone/>
            </a:pPr>
            <a:endParaRPr lang="fa-IR" altLang="en-US" sz="2500" dirty="0">
              <a:latin typeface="Arial" panose="020B0604020202020204" pitchFamily="34" charset="0"/>
              <a:ea typeface="+mn-ea"/>
              <a:cs typeface="B Mitra" panose="00000400000000000000" pitchFamily="2" charset="-78"/>
            </a:endParaRPr>
          </a:p>
          <a:p>
            <a:pPr algn="r" rtl="1" eaLnBrk="1" hangingPunct="1">
              <a:spcBef>
                <a:spcPct val="0"/>
              </a:spcBef>
              <a:buClrTx/>
              <a:buSzTx/>
              <a:buFontTx/>
              <a:buNone/>
            </a:pPr>
            <a:r>
              <a:rPr lang="fa-IR" altLang="en-US" sz="2500" dirty="0">
                <a:latin typeface="Arial" panose="020B0604020202020204" pitchFamily="34" charset="0"/>
                <a:ea typeface="+mn-ea"/>
                <a:cs typeface="B Mitra" panose="00000400000000000000" pitchFamily="2" charset="-78"/>
              </a:rPr>
              <a:t>در افراد مسن فشار دیاستول از 70 میلی متر جیوه کمتر نشود.</a:t>
            </a:r>
            <a:endParaRPr lang="en-US" altLang="en-US" sz="2500" dirty="0">
              <a:latin typeface="Arial" panose="020B0604020202020204" pitchFamily="34" charset="0"/>
              <a:ea typeface="+mn-ea"/>
              <a:cs typeface="B Mitra" panose="00000400000000000000" pitchFamily="2" charset="-78"/>
            </a:endParaRPr>
          </a:p>
        </p:txBody>
      </p:sp>
    </p:spTree>
    <p:extLst>
      <p:ext uri="{BB962C8B-B14F-4D97-AF65-F5344CB8AC3E}">
        <p14:creationId xmlns:p14="http://schemas.microsoft.com/office/powerpoint/2010/main" val="200270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nvSpPr>
        <p:spPr bwMode="auto">
          <a:xfrm>
            <a:off x="903515" y="762001"/>
            <a:ext cx="10123714"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ts val="1200"/>
              </a:spcBef>
              <a:buClr>
                <a:srgbClr val="FBE905"/>
              </a:buClr>
              <a:buSzPct val="100000"/>
              <a:buNone/>
            </a:pPr>
            <a:r>
              <a:rPr lang="fa-IR" altLang="en-US" sz="2500" dirty="0">
                <a:latin typeface="Arial" panose="020B0604020202020204" pitchFamily="34" charset="0"/>
                <a:ea typeface="+mn-ea"/>
                <a:cs typeface="B Mitra" panose="00000400000000000000" pitchFamily="2" charset="-78"/>
              </a:rPr>
              <a:t>از دسته داروهای مناسب در درمان بیماران مبتلا به فشار خون و دیابت</a:t>
            </a:r>
          </a:p>
          <a:p>
            <a:pPr algn="r" rtl="1">
              <a:spcBef>
                <a:spcPts val="1200"/>
              </a:spcBef>
              <a:buClr>
                <a:srgbClr val="FBE905"/>
              </a:buClr>
              <a:buSzPct val="100000"/>
              <a:buNone/>
            </a:pPr>
            <a:r>
              <a:rPr lang="fa-IR" altLang="en-US" sz="2500" dirty="0">
                <a:latin typeface="Arial" panose="020B0604020202020204" pitchFamily="34" charset="0"/>
                <a:ea typeface="+mn-ea"/>
                <a:cs typeface="B Mitra" panose="00000400000000000000" pitchFamily="2" charset="-78"/>
              </a:rPr>
              <a:t> گروه داروهای مهار کننده آنزیم تبدیل کننده آنژیوتانسین ( </a:t>
            </a:r>
            <a:r>
              <a:rPr lang="en-US" altLang="en-US" sz="2500" dirty="0">
                <a:latin typeface="Arial" panose="020B0604020202020204" pitchFamily="34" charset="0"/>
                <a:ea typeface="+mn-ea"/>
                <a:cs typeface="B Mitra" panose="00000400000000000000" pitchFamily="2" charset="-78"/>
              </a:rPr>
              <a:t>ACE</a:t>
            </a:r>
            <a:r>
              <a:rPr lang="fa-IR" altLang="en-US" sz="2500" dirty="0">
                <a:latin typeface="Arial" panose="020B0604020202020204" pitchFamily="34" charset="0"/>
                <a:ea typeface="+mn-ea"/>
                <a:cs typeface="B Mitra" panose="00000400000000000000" pitchFamily="2" charset="-78"/>
              </a:rPr>
              <a:t> ) مثل کاپتوپریل ( 25 و 50 میلیگرمی) و انالاپریل (5 و 10 میلیگرمی ) که در صورت وجود عوارض دارویی ( سرفه) از دسته دارویی دیگر مثل </a:t>
            </a:r>
          </a:p>
          <a:p>
            <a:pPr algn="r" rtl="1">
              <a:spcBef>
                <a:spcPts val="1200"/>
              </a:spcBef>
              <a:buClr>
                <a:srgbClr val="FBE905"/>
              </a:buClr>
              <a:buSzPct val="100000"/>
              <a:buNone/>
            </a:pPr>
            <a:r>
              <a:rPr lang="fa-IR" altLang="en-US" sz="2500" dirty="0">
                <a:latin typeface="Arial" panose="020B0604020202020204" pitchFamily="34" charset="0"/>
                <a:ea typeface="+mn-ea"/>
                <a:cs typeface="B Mitra" panose="00000400000000000000" pitchFamily="2" charset="-78"/>
              </a:rPr>
              <a:t>گروه داروهای بلوک کننده گیرنده های آلدوسترون ( </a:t>
            </a:r>
            <a:r>
              <a:rPr lang="en-US" altLang="en-US" sz="2500" dirty="0">
                <a:latin typeface="Arial" panose="020B0604020202020204" pitchFamily="34" charset="0"/>
                <a:ea typeface="+mn-ea"/>
                <a:cs typeface="B Mitra" panose="00000400000000000000" pitchFamily="2" charset="-78"/>
              </a:rPr>
              <a:t>ARB</a:t>
            </a:r>
            <a:r>
              <a:rPr lang="fa-IR" altLang="en-US" sz="2500" dirty="0">
                <a:latin typeface="Arial" panose="020B0604020202020204" pitchFamily="34" charset="0"/>
                <a:ea typeface="+mn-ea"/>
                <a:cs typeface="B Mitra" panose="00000400000000000000" pitchFamily="2" charset="-78"/>
              </a:rPr>
              <a:t>) مثل لوزارتان 25 و 50 میلیگرمی و والزارتان 40 و 80 و 160 میلیگرم ) می توان استفاده کرد.</a:t>
            </a:r>
          </a:p>
          <a:p>
            <a:pPr algn="r" rtl="1">
              <a:spcBef>
                <a:spcPts val="1200"/>
              </a:spcBef>
              <a:buClr>
                <a:srgbClr val="FBE905"/>
              </a:buClr>
              <a:buSzPct val="100000"/>
              <a:buNone/>
            </a:pPr>
            <a:r>
              <a:rPr lang="fa-IR" altLang="en-US" sz="2500" dirty="0">
                <a:latin typeface="Arial" panose="020B0604020202020204" pitchFamily="34" charset="0"/>
                <a:ea typeface="+mn-ea"/>
                <a:cs typeface="B Mitra" panose="00000400000000000000" pitchFamily="2" charset="-78"/>
              </a:rPr>
              <a:t>یک هفته پس از شروع این داروها لازم است کراتینین و پتاسیم چک شوند.</a:t>
            </a:r>
          </a:p>
          <a:p>
            <a:pPr algn="r" rtl="1">
              <a:spcBef>
                <a:spcPts val="1200"/>
              </a:spcBef>
              <a:buClr>
                <a:srgbClr val="FBE905"/>
              </a:buClr>
              <a:buSzPct val="100000"/>
              <a:buNone/>
            </a:pPr>
            <a:r>
              <a:rPr lang="fa-IR" altLang="en-US" sz="2500" dirty="0">
                <a:latin typeface="Arial" panose="020B0604020202020204" pitchFamily="34" charset="0"/>
                <a:ea typeface="+mn-ea"/>
                <a:cs typeface="B Mitra" panose="00000400000000000000" pitchFamily="2" charset="-78"/>
              </a:rPr>
              <a:t>این دو دسته دارو در بارداری ممنوعیت مصرف دارند.</a:t>
            </a:r>
          </a:p>
          <a:p>
            <a:pPr algn="r" rtl="1">
              <a:spcBef>
                <a:spcPts val="1200"/>
              </a:spcBef>
              <a:buClr>
                <a:srgbClr val="FBE905"/>
              </a:buClr>
              <a:buSzPct val="100000"/>
              <a:buNone/>
            </a:pPr>
            <a:r>
              <a:rPr lang="fa-IR" altLang="en-US" sz="2500" dirty="0">
                <a:latin typeface="Arial" panose="020B0604020202020204" pitchFamily="34" charset="0"/>
                <a:ea typeface="+mn-ea"/>
                <a:cs typeface="B Mitra" panose="00000400000000000000" pitchFamily="2" charset="-78"/>
              </a:rPr>
              <a:t>مصرف این دو دسته دارویی با هم ممنوع می باشد. </a:t>
            </a:r>
          </a:p>
          <a:p>
            <a:pPr algn="r" rtl="1">
              <a:spcBef>
                <a:spcPts val="1200"/>
              </a:spcBef>
              <a:buClr>
                <a:srgbClr val="FBE905"/>
              </a:buClr>
              <a:buSzPct val="100000"/>
              <a:buNone/>
            </a:pPr>
            <a:r>
              <a:rPr lang="fa-IR" altLang="en-US" sz="2500" dirty="0">
                <a:latin typeface="Arial" panose="020B0604020202020204" pitchFamily="34" charset="0"/>
                <a:ea typeface="+mn-ea"/>
                <a:cs typeface="B Mitra" panose="00000400000000000000" pitchFamily="2" charset="-78"/>
              </a:rPr>
              <a:t>سایر داروهای فشار خون به عنوان نمونه: آملودیپین، هیدروکلرتیازید، اتنولول و ... می باشد.</a:t>
            </a:r>
          </a:p>
          <a:p>
            <a:pPr algn="r" rtl="1">
              <a:spcBef>
                <a:spcPts val="1200"/>
              </a:spcBef>
              <a:buClr>
                <a:srgbClr val="FBE905"/>
              </a:buClr>
              <a:buSzPct val="100000"/>
              <a:buNone/>
            </a:pPr>
            <a:r>
              <a:rPr lang="fa-IR" altLang="en-US" sz="2500" dirty="0">
                <a:latin typeface="Arial" panose="020B0604020202020204" pitchFamily="34" charset="0"/>
                <a:ea typeface="+mn-ea"/>
                <a:cs typeface="B Mitra" panose="00000400000000000000" pitchFamily="2" charset="-78"/>
              </a:rPr>
              <a:t>داروهای ترکیبی جدید: لوزارتان </a:t>
            </a:r>
            <a:r>
              <a:rPr lang="en-US" altLang="en-US" sz="2500" dirty="0">
                <a:latin typeface="Arial" panose="020B0604020202020204" pitchFamily="34" charset="0"/>
                <a:ea typeface="+mn-ea"/>
                <a:cs typeface="B Mitra" panose="00000400000000000000" pitchFamily="2" charset="-78"/>
              </a:rPr>
              <a:t>H</a:t>
            </a:r>
            <a:r>
              <a:rPr lang="fa-IR" altLang="en-US" sz="2500" dirty="0">
                <a:latin typeface="Arial" panose="020B0604020202020204" pitchFamily="34" charset="0"/>
                <a:ea typeface="+mn-ea"/>
                <a:cs typeface="B Mitra" panose="00000400000000000000" pitchFamily="2" charset="-78"/>
              </a:rPr>
              <a:t>، والزارتان </a:t>
            </a:r>
            <a:r>
              <a:rPr lang="en-US" altLang="en-US" sz="2500" dirty="0">
                <a:latin typeface="Arial" panose="020B0604020202020204" pitchFamily="34" charset="0"/>
                <a:ea typeface="+mn-ea"/>
                <a:cs typeface="B Mitra" panose="00000400000000000000" pitchFamily="2" charset="-78"/>
              </a:rPr>
              <a:t>H</a:t>
            </a:r>
            <a:r>
              <a:rPr lang="fa-IR" altLang="en-US" sz="2500" dirty="0">
                <a:latin typeface="Arial" panose="020B0604020202020204" pitchFamily="34" charset="0"/>
                <a:ea typeface="+mn-ea"/>
                <a:cs typeface="B Mitra" panose="00000400000000000000" pitchFamily="2" charset="-78"/>
              </a:rPr>
              <a:t>، والزومیکس ( والزارتان با آملودیپین)، والزومیکس </a:t>
            </a:r>
            <a:r>
              <a:rPr lang="en-US" altLang="en-US" sz="2500" dirty="0">
                <a:latin typeface="Arial" panose="020B0604020202020204" pitchFamily="34" charset="0"/>
                <a:ea typeface="+mn-ea"/>
                <a:cs typeface="B Mitra" panose="00000400000000000000" pitchFamily="2" charset="-78"/>
              </a:rPr>
              <a:t>H</a:t>
            </a:r>
            <a:r>
              <a:rPr lang="fa-IR" altLang="en-US" sz="2500" dirty="0">
                <a:latin typeface="Arial" panose="020B0604020202020204" pitchFamily="34" charset="0"/>
                <a:ea typeface="+mn-ea"/>
                <a:cs typeface="B Mitra" panose="00000400000000000000" pitchFamily="2" charset="-78"/>
              </a:rPr>
              <a:t> </a:t>
            </a:r>
            <a:r>
              <a:rPr lang="fa-IR" altLang="en-US" sz="2500" dirty="0">
                <a:latin typeface="Arial" panose="020B0604020202020204" pitchFamily="34" charset="0"/>
                <a:cs typeface="B Mitra" panose="00000400000000000000" pitchFamily="2" charset="-78"/>
              </a:rPr>
              <a:t>( والزارتان با آملودیپین و هیدروکلرتیازید) این داروها به علت کاهش تعداد دارو پایبندی به درمان را افزایش می دهند. </a:t>
            </a:r>
            <a:endParaRPr lang="en-US" altLang="en-US" sz="2500" dirty="0">
              <a:latin typeface="Arial" panose="020B0604020202020204" pitchFamily="34" charset="0"/>
              <a:ea typeface="+mn-ea"/>
              <a:cs typeface="B Mitra" panose="00000400000000000000" pitchFamily="2" charset="-78"/>
            </a:endParaRPr>
          </a:p>
          <a:p>
            <a:pPr algn="r" rtl="1">
              <a:spcBef>
                <a:spcPts val="1200"/>
              </a:spcBef>
              <a:buClr>
                <a:srgbClr val="FBE905"/>
              </a:buClr>
              <a:buSzPct val="100000"/>
              <a:buFont typeface="Verdana" panose="020B0604030504040204" pitchFamily="34" charset="0"/>
              <a:buChar char="●"/>
            </a:pPr>
            <a:endParaRPr lang="en-US" altLang="en-US" sz="2800" b="1" dirty="0">
              <a:cs typeface="Arial" panose="020B0604020202020204" pitchFamily="34" charset="0"/>
            </a:endParaRPr>
          </a:p>
          <a:p>
            <a:pPr>
              <a:spcBef>
                <a:spcPts val="1200"/>
              </a:spcBef>
              <a:buClr>
                <a:srgbClr val="FBE905"/>
              </a:buClr>
              <a:buSzPct val="100000"/>
              <a:buFont typeface="Verdana" panose="020B0604030504040204" pitchFamily="34" charset="0"/>
              <a:buChar char="●"/>
            </a:pPr>
            <a:endParaRPr lang="en-US" altLang="en-US" sz="2800" b="1" dirty="0">
              <a:cs typeface="Arial" panose="020B0604020202020204" pitchFamily="34" charset="0"/>
            </a:endParaRPr>
          </a:p>
        </p:txBody>
      </p:sp>
    </p:spTree>
    <p:extLst>
      <p:ext uri="{BB962C8B-B14F-4D97-AF65-F5344CB8AC3E}">
        <p14:creationId xmlns:p14="http://schemas.microsoft.com/office/powerpoint/2010/main" val="3845839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839686" y="1269321"/>
            <a:ext cx="8229600" cy="866775"/>
          </a:xfrm>
        </p:spPr>
        <p:txBody>
          <a:bodyPr/>
          <a:lstStyle/>
          <a:p>
            <a:pPr algn="ctr"/>
            <a:r>
              <a:rPr lang="fa-IR" altLang="en-US" sz="3100" dirty="0">
                <a:cs typeface="B Titr" panose="00000700000000000000" pitchFamily="2" charset="-78"/>
              </a:rPr>
              <a:t>داروهای خوراکی</a:t>
            </a:r>
            <a:endParaRPr lang="en-US" altLang="en-US" sz="3100" dirty="0">
              <a:cs typeface="B Titr" panose="00000700000000000000" pitchFamily="2" charset="-78"/>
            </a:endParaRPr>
          </a:p>
        </p:txBody>
      </p:sp>
      <p:sp>
        <p:nvSpPr>
          <p:cNvPr id="3" name="Content Placeholder 2"/>
          <p:cNvSpPr>
            <a:spLocks noGrp="1"/>
          </p:cNvSpPr>
          <p:nvPr>
            <p:ph idx="1"/>
          </p:nvPr>
        </p:nvSpPr>
        <p:spPr>
          <a:xfrm>
            <a:off x="1306287" y="2046515"/>
            <a:ext cx="9035142" cy="3428999"/>
          </a:xfrm>
        </p:spPr>
        <p:txBody>
          <a:bodyPr/>
          <a:lstStyle/>
          <a:p>
            <a:pPr marL="0" indent="0" algn="r" rtl="1">
              <a:lnSpc>
                <a:spcPct val="200000"/>
              </a:lnSpc>
              <a:buNone/>
              <a:defRPr/>
            </a:pPr>
            <a:endParaRPr lang="fa-IR" dirty="0"/>
          </a:p>
          <a:p>
            <a:pPr algn="r" rtl="1">
              <a:lnSpc>
                <a:spcPct val="200000"/>
              </a:lnSpc>
              <a:defRPr/>
            </a:pPr>
            <a:r>
              <a:rPr lang="fa-IR" sz="2100" dirty="0"/>
              <a:t>داروهای خوراکی دیابت شامل چندین دسته مختلف می باشد که هر کدام از یک مسیر در بدن در کاهش قند خون موثر هستند اما داروهای رایج در ایران  شامل موارد زیر می باشد:</a:t>
            </a:r>
          </a:p>
          <a:p>
            <a:pPr>
              <a:lnSpc>
                <a:spcPct val="200000"/>
              </a:lnSpc>
              <a:defRPr/>
            </a:pPr>
            <a:endParaRPr lang="en-US" sz="2100" dirty="0"/>
          </a:p>
        </p:txBody>
      </p:sp>
    </p:spTree>
    <p:extLst>
      <p:ext uri="{BB962C8B-B14F-4D97-AF65-F5344CB8AC3E}">
        <p14:creationId xmlns:p14="http://schemas.microsoft.com/office/powerpoint/2010/main" val="3843537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90790"/>
            <a:ext cx="415766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03351" y="521382"/>
            <a:ext cx="9039225" cy="606425"/>
          </a:xfrm>
        </p:spPr>
        <p:txBody>
          <a:bodyPr>
            <a:noAutofit/>
          </a:bodyPr>
          <a:lstStyle/>
          <a:p>
            <a:pPr algn="ctr">
              <a:defRPr/>
            </a:pPr>
            <a:r>
              <a:rPr lang="fa-IR" sz="3700" dirty="0">
                <a:solidFill>
                  <a:srgbClr val="FF0000"/>
                </a:solidFill>
                <a:latin typeface="+mn-lt"/>
                <a:ea typeface="+mn-ea"/>
                <a:cs typeface="B Titr" panose="00000700000000000000" pitchFamily="2" charset="-78"/>
              </a:rPr>
              <a:t>متفورمین</a:t>
            </a:r>
            <a:endParaRPr lang="en-US" sz="3700" dirty="0">
              <a:solidFill>
                <a:srgbClr val="FF0000"/>
              </a:solidFill>
              <a:latin typeface="+mn-lt"/>
              <a:ea typeface="+mn-ea"/>
              <a:cs typeface="B Titr" panose="00000700000000000000" pitchFamily="2" charset="-78"/>
            </a:endParaRPr>
          </a:p>
        </p:txBody>
      </p:sp>
      <p:sp>
        <p:nvSpPr>
          <p:cNvPr id="3" name="Content Placeholder 2"/>
          <p:cNvSpPr>
            <a:spLocks noGrp="1"/>
          </p:cNvSpPr>
          <p:nvPr>
            <p:ph idx="1"/>
          </p:nvPr>
        </p:nvSpPr>
        <p:spPr>
          <a:xfrm>
            <a:off x="598714" y="2362200"/>
            <a:ext cx="10259107" cy="4184650"/>
          </a:xfrm>
        </p:spPr>
        <p:txBody>
          <a:bodyPr>
            <a:normAutofit/>
          </a:bodyPr>
          <a:lstStyle/>
          <a:p>
            <a:pPr algn="r" rtl="1">
              <a:lnSpc>
                <a:spcPct val="150000"/>
              </a:lnSpc>
              <a:defRPr/>
            </a:pPr>
            <a:r>
              <a:rPr lang="fa-IR" sz="1800" dirty="0">
                <a:cs typeface="B Titr" panose="00000700000000000000" pitchFamily="2" charset="-78"/>
              </a:rPr>
              <a:t>مکانیسم اثر</a:t>
            </a:r>
            <a:r>
              <a:rPr lang="fa-IR" dirty="0">
                <a:cs typeface="B Zar" panose="00000400000000000000" pitchFamily="2" charset="-78"/>
              </a:rPr>
              <a:t>: </a:t>
            </a:r>
            <a:r>
              <a:rPr lang="fa-IR" sz="2000" b="1" dirty="0">
                <a:cs typeface="B Nazanin" panose="00000400000000000000" pitchFamily="2" charset="-78"/>
              </a:rPr>
              <a:t>آزاد شدن قند از کبد را کاهش می دهد، جذب مقدار قند غذا را از روده را کم می کند، سلول های بدن را به انسولین، بیشتر حساس می نماید.</a:t>
            </a:r>
          </a:p>
          <a:p>
            <a:pPr algn="r" rtl="1">
              <a:lnSpc>
                <a:spcPct val="150000"/>
              </a:lnSpc>
              <a:defRPr/>
            </a:pPr>
            <a:r>
              <a:rPr lang="fa-IR" sz="1800" dirty="0">
                <a:cs typeface="B Titr" panose="00000700000000000000" pitchFamily="2" charset="-78"/>
              </a:rPr>
              <a:t>نحوه مصرف</a:t>
            </a:r>
            <a:r>
              <a:rPr lang="fa-IR" sz="1500" dirty="0"/>
              <a:t>: </a:t>
            </a:r>
            <a:r>
              <a:rPr lang="fa-IR" sz="2000" b="1" dirty="0">
                <a:cs typeface="B Nazanin" panose="00000400000000000000" pitchFamily="2" charset="-78"/>
              </a:rPr>
              <a:t>بسته به دستور پزشک، همراه با غذای اصلی یا پس از صرف غذا </a:t>
            </a:r>
          </a:p>
          <a:p>
            <a:pPr marL="0" indent="0" algn="just">
              <a:lnSpc>
                <a:spcPct val="150000"/>
              </a:lnSpc>
              <a:buNone/>
              <a:defRPr/>
            </a:pPr>
            <a:endParaRPr lang="en-US" dirty="0"/>
          </a:p>
        </p:txBody>
      </p:sp>
    </p:spTree>
    <p:extLst>
      <p:ext uri="{BB962C8B-B14F-4D97-AF65-F5344CB8AC3E}">
        <p14:creationId xmlns:p14="http://schemas.microsoft.com/office/powerpoint/2010/main" val="1160328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611086" y="381001"/>
            <a:ext cx="8636000" cy="650875"/>
          </a:xfrm>
        </p:spPr>
        <p:txBody>
          <a:bodyPr>
            <a:normAutofit fontScale="90000"/>
          </a:bodyPr>
          <a:lstStyle/>
          <a:p>
            <a:pPr algn="ctr"/>
            <a:r>
              <a:rPr lang="fa-IR" altLang="en-US" sz="4000" dirty="0">
                <a:solidFill>
                  <a:srgbClr val="FF0000"/>
                </a:solidFill>
                <a:cs typeface="B Titr" panose="00000700000000000000" pitchFamily="2" charset="-78"/>
              </a:rPr>
              <a:t>متفورمین</a:t>
            </a:r>
            <a:endParaRPr lang="en-US" altLang="en-US" sz="4000" dirty="0">
              <a:cs typeface="Traditional Arabic" panose="02020603050405020304" pitchFamily="18" charset="-78"/>
            </a:endParaRPr>
          </a:p>
        </p:txBody>
      </p:sp>
      <p:sp>
        <p:nvSpPr>
          <p:cNvPr id="3" name="Content Placeholder 2"/>
          <p:cNvSpPr>
            <a:spLocks noGrp="1"/>
          </p:cNvSpPr>
          <p:nvPr>
            <p:ph idx="1"/>
          </p:nvPr>
        </p:nvSpPr>
        <p:spPr>
          <a:xfrm>
            <a:off x="1001486" y="1219200"/>
            <a:ext cx="9666514" cy="5083629"/>
          </a:xfrm>
        </p:spPr>
        <p:txBody>
          <a:bodyPr>
            <a:normAutofit fontScale="85000" lnSpcReduction="20000"/>
          </a:bodyPr>
          <a:lstStyle/>
          <a:p>
            <a:pPr marL="0" indent="0" algn="r" rtl="1">
              <a:lnSpc>
                <a:spcPct val="150000"/>
              </a:lnSpc>
              <a:buNone/>
              <a:defRPr/>
            </a:pPr>
            <a:r>
              <a:rPr lang="fa-IR" dirty="0">
                <a:cs typeface="B Titr" panose="00000700000000000000" pitchFamily="2" charset="-78"/>
              </a:rPr>
              <a:t>    </a:t>
            </a:r>
            <a:r>
              <a:rPr lang="fa-IR" sz="2700" dirty="0">
                <a:cs typeface="B Titr" panose="00000700000000000000" pitchFamily="2" charset="-78"/>
              </a:rPr>
              <a:t>*</a:t>
            </a:r>
            <a:r>
              <a:rPr lang="fa-IR" sz="3000" dirty="0">
                <a:cs typeface="B Titr" panose="00000700000000000000" pitchFamily="2" charset="-78"/>
              </a:rPr>
              <a:t>تذکر :</a:t>
            </a:r>
          </a:p>
          <a:p>
            <a:pPr algn="r" rtl="1">
              <a:lnSpc>
                <a:spcPct val="150000"/>
              </a:lnSpc>
              <a:defRPr/>
            </a:pPr>
            <a:r>
              <a:rPr lang="fa-IR" sz="2200" b="1" dirty="0">
                <a:cs typeface="B Nazanin" panose="00000400000000000000" pitchFamily="2" charset="-78"/>
              </a:rPr>
              <a:t>باعث افزایش وزن نمی شود و ممکن است باعث کاهش وزن مختصری بشود. </a:t>
            </a:r>
          </a:p>
          <a:p>
            <a:pPr algn="r" rtl="1">
              <a:lnSpc>
                <a:spcPct val="160000"/>
              </a:lnSpc>
              <a:defRPr/>
            </a:pPr>
            <a:r>
              <a:rPr lang="fa-IR" sz="2200" b="1" dirty="0">
                <a:cs typeface="B Nazanin" panose="00000400000000000000" pitchFamily="2" charset="-78"/>
              </a:rPr>
              <a:t>در بعضی از بیماران با شروع مصرف دارو به صورت موقتی علائم گوارشی(دل درد، دل پیچه، تهوع، استفراغ، اسهال)، و سردرد و سرگیجه بروزمی کند؛ جهت کاهش این علائم بهتر است دارو با دوز کم شروع شود و به تدریج افزایش یابد تا به مقدار تجویز شده برسد.</a:t>
            </a:r>
            <a:r>
              <a:rPr lang="fa-IR" altLang="en-US" sz="2200" b="1" dirty="0">
                <a:cs typeface="B Nazanin" panose="00000400000000000000" pitchFamily="2" charset="-78"/>
              </a:rPr>
              <a:t> اگر عوارض گوارشي ضمن افزايش دوز رخ داد، موقتاً دوز به مقدار قبلي كاهش يافته و افزايش دوز در يك نوبت ديگر انجام گيرد.</a:t>
            </a:r>
          </a:p>
          <a:p>
            <a:pPr algn="r" rtl="1">
              <a:lnSpc>
                <a:spcPct val="160000"/>
              </a:lnSpc>
              <a:defRPr/>
            </a:pPr>
            <a:r>
              <a:rPr lang="fa-IR" altLang="en-US" sz="2200" b="1" dirty="0">
                <a:cs typeface="B Nazanin" panose="00000400000000000000" pitchFamily="2" charset="-78"/>
              </a:rPr>
              <a:t> در مصرف درازمدت ممکن است کمبود ویتامین ب 12 ایجاد شود. </a:t>
            </a:r>
            <a:endParaRPr lang="fa-IR" sz="2200" b="1" dirty="0">
              <a:cs typeface="B Nazanin" panose="00000400000000000000" pitchFamily="2" charset="-78"/>
            </a:endParaRPr>
          </a:p>
          <a:p>
            <a:pPr algn="r" rtl="1">
              <a:lnSpc>
                <a:spcPct val="160000"/>
              </a:lnSpc>
              <a:defRPr/>
            </a:pPr>
            <a:r>
              <a:rPr lang="fa-IR" altLang="en-US" sz="2200" b="1" dirty="0">
                <a:cs typeface="B Nazanin" panose="00000400000000000000" pitchFamily="2" charset="-78"/>
              </a:rPr>
              <a:t>اگر فقط مت فورمین استفاده شود امکان اینکه به هایپوگلیسمی دچار شود خیلی کم است</a:t>
            </a:r>
            <a:r>
              <a:rPr lang="fa-IR" altLang="en-US" sz="2000" b="1" dirty="0">
                <a:cs typeface="B Zar" pitchFamily="2" charset="-78"/>
              </a:rPr>
              <a:t>.</a:t>
            </a:r>
          </a:p>
          <a:p>
            <a:pPr algn="r" rtl="1">
              <a:lnSpc>
                <a:spcPct val="160000"/>
              </a:lnSpc>
              <a:defRPr/>
            </a:pPr>
            <a:r>
              <a:rPr lang="fa-IR" sz="2200" b="1" dirty="0">
                <a:cs typeface="B Nazanin" panose="00000400000000000000" pitchFamily="2" charset="-78"/>
              </a:rPr>
              <a:t>پیش از انجام اعمال رادیوگرافی با مواد حاجب یددار مصرف متفورمین به صورت موقت، طبق نظر پزشک، قطع شود.</a:t>
            </a:r>
          </a:p>
          <a:p>
            <a:pPr algn="r" rtl="1" eaLnBrk="1" hangingPunct="1">
              <a:lnSpc>
                <a:spcPct val="150000"/>
              </a:lnSpc>
              <a:buClr>
                <a:srgbClr val="990000"/>
              </a:buClr>
              <a:buSzPct val="90000"/>
              <a:defRPr/>
            </a:pPr>
            <a:r>
              <a:rPr lang="fa-IR" altLang="en-US" sz="2200" b="1" dirty="0">
                <a:cs typeface="B Nazanin" panose="00000400000000000000" pitchFamily="2" charset="-78"/>
              </a:rPr>
              <a:t>اغلب داروها با مت فورمین تداخل دارویی ندارند ولی همیشه به پزشک خود یادآوری کنید که این دارو را استفاده می کنید.</a:t>
            </a:r>
          </a:p>
          <a:p>
            <a:pPr algn="r" rtl="1" eaLnBrk="1" hangingPunct="1">
              <a:lnSpc>
                <a:spcPct val="150000"/>
              </a:lnSpc>
              <a:buClr>
                <a:srgbClr val="990000"/>
              </a:buClr>
              <a:buSzPct val="90000"/>
              <a:defRPr/>
            </a:pPr>
            <a:endParaRPr lang="fa-IR" altLang="en-US" sz="2200" b="1" dirty="0">
              <a:cs typeface="B Nazanin" panose="00000400000000000000" pitchFamily="2" charset="-78"/>
            </a:endParaRPr>
          </a:p>
          <a:p>
            <a:pPr algn="r" rtl="1" eaLnBrk="1" hangingPunct="1">
              <a:lnSpc>
                <a:spcPct val="150000"/>
              </a:lnSpc>
              <a:buClr>
                <a:srgbClr val="990000"/>
              </a:buClr>
              <a:buSzPct val="90000"/>
              <a:defRPr/>
            </a:pPr>
            <a:endParaRPr lang="fa-IR" altLang="en-US" sz="2000" b="1" dirty="0">
              <a:cs typeface="B Zar" pitchFamily="2" charset="-78"/>
            </a:endParaRPr>
          </a:p>
          <a:p>
            <a:pPr algn="r" rtl="1">
              <a:lnSpc>
                <a:spcPct val="160000"/>
              </a:lnSpc>
              <a:buFont typeface="Wingdings" pitchFamily="2" charset="2"/>
              <a:buChar char="v"/>
              <a:defRPr/>
            </a:pPr>
            <a:endParaRPr lang="fa-IR" sz="2100" dirty="0">
              <a:cs typeface="B Zar" panose="00000400000000000000" pitchFamily="2" charset="-78"/>
            </a:endParaRPr>
          </a:p>
          <a:p>
            <a:pPr>
              <a:lnSpc>
                <a:spcPct val="160000"/>
              </a:lnSpc>
              <a:defRPr/>
            </a:pPr>
            <a:endParaRPr lang="en-US" sz="2100" dirty="0"/>
          </a:p>
        </p:txBody>
      </p:sp>
    </p:spTree>
    <p:extLst>
      <p:ext uri="{BB962C8B-B14F-4D97-AF65-F5344CB8AC3E}">
        <p14:creationId xmlns:p14="http://schemas.microsoft.com/office/powerpoint/2010/main" val="3354838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3" y="125640"/>
            <a:ext cx="10515600" cy="1325563"/>
          </a:xfrm>
        </p:spPr>
        <p:txBody>
          <a:bodyPr>
            <a:normAutofit/>
          </a:bodyPr>
          <a:lstStyle/>
          <a:p>
            <a:pPr algn="ctr" rtl="1"/>
            <a:r>
              <a:rPr lang="fa-IR" sz="3600" dirty="0">
                <a:solidFill>
                  <a:srgbClr val="FF0000"/>
                </a:solidFill>
                <a:cs typeface="B Titr" panose="00000700000000000000" pitchFamily="2" charset="-78"/>
              </a:rPr>
              <a:t>امپاگلیفلوزین ( گلوریپا )</a:t>
            </a:r>
            <a:endParaRPr lang="en-US" sz="3600" dirty="0">
              <a:solidFill>
                <a:srgbClr val="FF0000"/>
              </a:solidFill>
              <a:cs typeface="B Titr" panose="00000700000000000000" pitchFamily="2" charset="-78"/>
            </a:endParaRPr>
          </a:p>
        </p:txBody>
      </p:sp>
      <p:sp>
        <p:nvSpPr>
          <p:cNvPr id="3" name="Content Placeholder 2"/>
          <p:cNvSpPr>
            <a:spLocks noGrp="1"/>
          </p:cNvSpPr>
          <p:nvPr>
            <p:ph idx="1"/>
          </p:nvPr>
        </p:nvSpPr>
        <p:spPr>
          <a:xfrm>
            <a:off x="838200" y="1513113"/>
            <a:ext cx="10515600" cy="4663849"/>
          </a:xfrm>
        </p:spPr>
        <p:txBody>
          <a:bodyPr>
            <a:normAutofit fontScale="77500" lnSpcReduction="20000"/>
          </a:bodyPr>
          <a:lstStyle/>
          <a:p>
            <a:pPr algn="r" rtl="1"/>
            <a:r>
              <a:rPr lang="fa-IR" sz="2000" b="1" dirty="0">
                <a:cs typeface="B Nazanin" panose="00000400000000000000" pitchFamily="2" charset="-78"/>
              </a:rPr>
              <a:t>قرص های 10 یا 25 میلیگرمی </a:t>
            </a:r>
          </a:p>
          <a:p>
            <a:pPr algn="r" rtl="1"/>
            <a:r>
              <a:rPr lang="fa-IR" sz="2000" b="1" dirty="0">
                <a:cs typeface="B Nazanin" panose="00000400000000000000" pitchFamily="2" charset="-78"/>
              </a:rPr>
              <a:t>در بیماران مبتلا به نارسایی قلبی، بیماری ایسکمیک قلبی عروقی و در نارسایی مزمن کلیه بهترین انتخاب و یا خط اول درمان است. این دارو در کاهش ریسک خطرات قلبی عروقی کاربرد دارد.</a:t>
            </a:r>
          </a:p>
          <a:p>
            <a:pPr algn="r" rtl="1"/>
            <a:r>
              <a:rPr lang="fa-IR" sz="2000" b="1" dirty="0">
                <a:cs typeface="B Nazanin" panose="00000400000000000000" pitchFamily="2" charset="-78"/>
              </a:rPr>
              <a:t>مکانیسم اثر آن از طریق دفع گلوکز از راه ادرار می باشد بنابراین میزان دفع ادرار زیاد می شود. </a:t>
            </a:r>
          </a:p>
          <a:p>
            <a:pPr algn="r" rtl="1"/>
            <a:r>
              <a:rPr lang="fa-IR" sz="2000" b="1" dirty="0">
                <a:cs typeface="B Nazanin" panose="00000400000000000000" pitchFamily="2" charset="-78"/>
              </a:rPr>
              <a:t>عارضه افت قند خون ندارد.</a:t>
            </a:r>
          </a:p>
          <a:p>
            <a:pPr algn="r" rtl="1"/>
            <a:r>
              <a:rPr lang="fa-IR" sz="2000" b="1" dirty="0">
                <a:cs typeface="B Nazanin" panose="00000400000000000000" pitchFamily="2" charset="-78"/>
              </a:rPr>
              <a:t>باعث کاهش وزن و کاهش فشار خون می شود از طریق کاهش آب بدن</a:t>
            </a:r>
          </a:p>
          <a:p>
            <a:pPr algn="r" rtl="1"/>
            <a:r>
              <a:rPr lang="fa-IR" sz="2000" b="1" dirty="0">
                <a:cs typeface="B Nazanin" panose="00000400000000000000" pitchFamily="2" charset="-78"/>
              </a:rPr>
              <a:t>ممکن است ریسک عفونت ادراری بخصوص در زنان افزایش یابد و یا ریسک عفونت های قارچی بیشتر می شود.  به همین دلیل بهداشت فردی توصیه می شود.</a:t>
            </a:r>
          </a:p>
          <a:p>
            <a:pPr algn="r" rtl="1"/>
            <a:r>
              <a:rPr lang="fa-IR" sz="2000" b="1" dirty="0">
                <a:cs typeface="B Nazanin" panose="00000400000000000000" pitchFamily="2" charset="-78"/>
              </a:rPr>
              <a:t>در موارد سابقه پانکراتیت منع مصرف وجود دارد. </a:t>
            </a:r>
          </a:p>
          <a:p>
            <a:pPr algn="r" rtl="1"/>
            <a:endParaRPr lang="fa-IR" sz="2000" b="1" dirty="0">
              <a:cs typeface="B Nazanin" panose="00000400000000000000" pitchFamily="2" charset="-78"/>
            </a:endParaRPr>
          </a:p>
          <a:p>
            <a:pPr algn="r" rtl="1"/>
            <a:r>
              <a:rPr lang="fa-IR" sz="2000" b="1" dirty="0">
                <a:cs typeface="B Nazanin" panose="00000400000000000000" pitchFamily="2" charset="-78"/>
              </a:rPr>
              <a:t>بر اساس پوستر فرآیند مراقبت دارو اگر مراقبت ماهانه دیابت تکمیل شود و بیمار آموزش بگیرد دسترسی به دارو برای بیمار با پوشش بالای بیمه امکان پذیر می شود. ( وگرنه قیمت دارو زیاد است)</a:t>
            </a:r>
          </a:p>
          <a:p>
            <a:pPr algn="r" rtl="1"/>
            <a:r>
              <a:rPr lang="fa-IR" sz="2000" b="1" dirty="0">
                <a:cs typeface="B Nazanin" panose="00000400000000000000" pitchFamily="2" charset="-78"/>
              </a:rPr>
              <a:t>همچنین پوشش بیمه برای خرید نوارهای تست قند خون </a:t>
            </a:r>
          </a:p>
          <a:p>
            <a:pPr algn="r" rtl="1"/>
            <a:r>
              <a:rPr lang="fa-IR" sz="2000" b="1" dirty="0">
                <a:cs typeface="B Nazanin" panose="00000400000000000000" pitchFamily="2" charset="-78"/>
              </a:rPr>
              <a:t>داروی ترکیبی سینوریپا ( متفورمین با گلوریپا)</a:t>
            </a:r>
            <a:endParaRPr lang="en-US" sz="2000" b="1" dirty="0">
              <a:cs typeface="B Nazanin" panose="00000400000000000000" pitchFamily="2" charset="-78"/>
            </a:endParaRPr>
          </a:p>
        </p:txBody>
      </p:sp>
    </p:spTree>
    <p:extLst>
      <p:ext uri="{BB962C8B-B14F-4D97-AF65-F5344CB8AC3E}">
        <p14:creationId xmlns:p14="http://schemas.microsoft.com/office/powerpoint/2010/main" val="4048477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202896" y="464005"/>
            <a:ext cx="5546725" cy="771525"/>
          </a:xfrm>
        </p:spPr>
        <p:txBody>
          <a:bodyPr>
            <a:normAutofit fontScale="90000"/>
          </a:bodyPr>
          <a:lstStyle/>
          <a:p>
            <a:pPr algn="ctr"/>
            <a:br>
              <a:rPr lang="fa-IR" altLang="en-US" dirty="0">
                <a:solidFill>
                  <a:srgbClr val="FFFF00"/>
                </a:solidFill>
                <a:cs typeface="B Titr" panose="00000700000000000000" pitchFamily="2" charset="-78"/>
              </a:rPr>
            </a:br>
            <a:r>
              <a:rPr lang="fa-IR" altLang="en-US" sz="3600" dirty="0">
                <a:solidFill>
                  <a:srgbClr val="FF0000"/>
                </a:solidFill>
                <a:cs typeface="B Titr" panose="00000700000000000000" pitchFamily="2" charset="-78"/>
              </a:rPr>
              <a:t>سولفونیل اوره ها</a:t>
            </a:r>
            <a:endParaRPr lang="en-US" altLang="en-US" sz="3600" dirty="0">
              <a:solidFill>
                <a:srgbClr val="FF0000"/>
              </a:solidFill>
              <a:cs typeface="B Titr" panose="00000700000000000000" pitchFamily="2" charset="-78"/>
            </a:endParaRPr>
          </a:p>
        </p:txBody>
      </p:sp>
      <p:sp>
        <p:nvSpPr>
          <p:cNvPr id="3" name="Content Placeholder 2"/>
          <p:cNvSpPr>
            <a:spLocks noGrp="1"/>
          </p:cNvSpPr>
          <p:nvPr>
            <p:ph idx="1"/>
          </p:nvPr>
        </p:nvSpPr>
        <p:spPr>
          <a:xfrm>
            <a:off x="1012372" y="1458686"/>
            <a:ext cx="9504818" cy="4713515"/>
          </a:xfrm>
        </p:spPr>
        <p:txBody>
          <a:bodyPr>
            <a:normAutofit/>
          </a:bodyPr>
          <a:lstStyle/>
          <a:p>
            <a:pPr algn="just" rtl="1">
              <a:defRPr/>
            </a:pPr>
            <a:endParaRPr lang="fa-IR" sz="2400" dirty="0">
              <a:cs typeface="B Zar" panose="00000400000000000000" pitchFamily="2" charset="-78"/>
            </a:endParaRPr>
          </a:p>
          <a:p>
            <a:pPr marL="0" indent="0" algn="just" rtl="1">
              <a:lnSpc>
                <a:spcPct val="200000"/>
              </a:lnSpc>
              <a:buNone/>
              <a:defRPr/>
            </a:pPr>
            <a:r>
              <a:rPr lang="fa-IR" sz="2000" b="1" dirty="0">
                <a:cs typeface="B Nazanin" panose="00000400000000000000" pitchFamily="2" charset="-78"/>
              </a:rPr>
              <a:t>این گروه از داروها محرک ترشح انسولین هستند و با مصرف آن ها ترشح انسولین در بدن زیاد می شود.</a:t>
            </a:r>
            <a:r>
              <a:rPr lang="fa-IR" altLang="en-US" sz="2000" b="1" dirty="0">
                <a:cs typeface="B Nazanin" panose="00000400000000000000" pitchFamily="2" charset="-78"/>
              </a:rPr>
              <a:t> اين داروها با بيشترين خطر هيپوگليسمي همراه هستند.</a:t>
            </a:r>
            <a:endParaRPr lang="fa-IR" sz="2000" b="1" dirty="0">
              <a:cs typeface="B Nazanin" panose="00000400000000000000" pitchFamily="2" charset="-78"/>
            </a:endParaRPr>
          </a:p>
          <a:p>
            <a:pPr marL="0" indent="0" algn="just" rtl="1">
              <a:lnSpc>
                <a:spcPct val="200000"/>
              </a:lnSpc>
              <a:buNone/>
              <a:defRPr/>
            </a:pPr>
            <a:r>
              <a:rPr lang="fa-IR" sz="2000" b="1" dirty="0">
                <a:cs typeface="B Nazanin" panose="00000400000000000000" pitchFamily="2" charset="-78"/>
              </a:rPr>
              <a:t>پرمصرفترین داروهای این گروه در ایران شامل موارد زیر می باشد:</a:t>
            </a:r>
          </a:p>
          <a:p>
            <a:pPr algn="just" rtl="1">
              <a:lnSpc>
                <a:spcPct val="200000"/>
              </a:lnSpc>
              <a:defRPr/>
            </a:pPr>
            <a:r>
              <a:rPr lang="fa-IR" sz="2000" b="1" dirty="0">
                <a:cs typeface="B Nazanin" panose="00000400000000000000" pitchFamily="2" charset="-78"/>
              </a:rPr>
              <a:t>-گلی بن کلامید</a:t>
            </a:r>
          </a:p>
          <a:p>
            <a:pPr algn="just" rtl="1">
              <a:lnSpc>
                <a:spcPct val="200000"/>
              </a:lnSpc>
              <a:defRPr/>
            </a:pPr>
            <a:r>
              <a:rPr lang="fa-IR" sz="2000" b="1" dirty="0">
                <a:cs typeface="B Nazanin" panose="00000400000000000000" pitchFamily="2" charset="-78"/>
              </a:rPr>
              <a:t>-گلی کلازید</a:t>
            </a:r>
          </a:p>
        </p:txBody>
      </p:sp>
    </p:spTree>
    <p:extLst>
      <p:ext uri="{BB962C8B-B14F-4D97-AF65-F5344CB8AC3E}">
        <p14:creationId xmlns:p14="http://schemas.microsoft.com/office/powerpoint/2010/main" val="2157738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44" y="885604"/>
            <a:ext cx="11738344" cy="613587"/>
          </a:xfrm>
        </p:spPr>
        <p:txBody>
          <a:bodyPr/>
          <a:lstStyle/>
          <a:p>
            <a:pPr algn="ctr" rtl="1"/>
            <a:r>
              <a:rPr lang="fa-IR" sz="2000" dirty="0">
                <a:cs typeface="B Titr" panose="00000700000000000000" pitchFamily="2" charset="-78"/>
              </a:rPr>
              <a:t>استاندارد سازمان جهانی بهداشت برای پوشش مراقبت دیابت تا  سال میلادی 2030  ( 1409 ) مشتمل بر هدف ذیل است:</a:t>
            </a:r>
            <a:endParaRPr lang="en-US" sz="2000" dirty="0">
              <a:cs typeface="B Titr" panose="00000700000000000000" pitchFamily="2" charset="-78"/>
            </a:endParaRPr>
          </a:p>
        </p:txBody>
      </p:sp>
      <p:sp>
        <p:nvSpPr>
          <p:cNvPr id="3" name="Content Placeholder 2"/>
          <p:cNvSpPr>
            <a:spLocks noGrp="1"/>
          </p:cNvSpPr>
          <p:nvPr>
            <p:ph idx="1"/>
          </p:nvPr>
        </p:nvSpPr>
        <p:spPr>
          <a:xfrm>
            <a:off x="276447" y="1935164"/>
            <a:ext cx="11525693" cy="4389437"/>
          </a:xfrm>
        </p:spPr>
        <p:txBody>
          <a:bodyPr/>
          <a:lstStyle/>
          <a:p>
            <a:pPr algn="r" rtl="1"/>
            <a:r>
              <a:rPr lang="fa-IR" sz="2800" b="1" dirty="0">
                <a:latin typeface="2  Titr"/>
              </a:rPr>
              <a:t>80 درصد افراد مبتلا به دیابت تشخیص داده می شوند.  (86 %)</a:t>
            </a:r>
          </a:p>
          <a:p>
            <a:pPr algn="r" rtl="1"/>
            <a:endParaRPr lang="fa-IR" sz="2800" b="1" dirty="0">
              <a:latin typeface="2  Titr"/>
            </a:endParaRPr>
          </a:p>
          <a:p>
            <a:pPr algn="r" rtl="1"/>
            <a:endParaRPr lang="fa-IR" sz="2800" b="1" dirty="0">
              <a:latin typeface="2  Titr"/>
            </a:endParaRPr>
          </a:p>
          <a:p>
            <a:pPr algn="r" rtl="1"/>
            <a:endParaRPr lang="fa-IR" sz="2800" b="1" dirty="0">
              <a:latin typeface="2  Titr"/>
            </a:endParaRPr>
          </a:p>
          <a:p>
            <a:pPr algn="r" rtl="1"/>
            <a:r>
              <a:rPr lang="fa-IR" sz="2800" b="1" dirty="0">
                <a:latin typeface="2  Titr"/>
              </a:rPr>
              <a:t>80 درصد افراد مبتلا به دیابت شناسایی شده قند خون مطلوب دارند. ( 30% )</a:t>
            </a:r>
          </a:p>
          <a:p>
            <a:pPr algn="r" rtl="1"/>
            <a:endParaRPr lang="en-US" dirty="0"/>
          </a:p>
        </p:txBody>
      </p:sp>
    </p:spTree>
    <p:extLst>
      <p:ext uri="{BB962C8B-B14F-4D97-AF65-F5344CB8AC3E}">
        <p14:creationId xmlns:p14="http://schemas.microsoft.com/office/powerpoint/2010/main" val="92443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80">
                                          <p:stCondLst>
                                            <p:cond delay="0"/>
                                          </p:stCondLst>
                                        </p:cTn>
                                        <p:tgtEl>
                                          <p:spTgt spid="3">
                                            <p:txEl>
                                              <p:pRg st="4" end="4"/>
                                            </p:txEl>
                                          </p:spTgt>
                                        </p:tgtEl>
                                      </p:cBhvr>
                                    </p:animEffect>
                                    <p:anim calcmode="lin" valueType="num">
                                      <p:cBhvr>
                                        <p:cTn id="2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4" end="4"/>
                                            </p:txEl>
                                          </p:spTgt>
                                        </p:tgtEl>
                                      </p:cBhvr>
                                      <p:to x="100000" y="60000"/>
                                    </p:animScale>
                                    <p:animScale>
                                      <p:cBhvr>
                                        <p:cTn id="32" dur="166" decel="50000">
                                          <p:stCondLst>
                                            <p:cond delay="676"/>
                                          </p:stCondLst>
                                        </p:cTn>
                                        <p:tgtEl>
                                          <p:spTgt spid="3">
                                            <p:txEl>
                                              <p:pRg st="4" end="4"/>
                                            </p:txEl>
                                          </p:spTgt>
                                        </p:tgtEl>
                                      </p:cBhvr>
                                      <p:to x="100000" y="100000"/>
                                    </p:animScale>
                                    <p:animScale>
                                      <p:cBhvr>
                                        <p:cTn id="33" dur="26">
                                          <p:stCondLst>
                                            <p:cond delay="1312"/>
                                          </p:stCondLst>
                                        </p:cTn>
                                        <p:tgtEl>
                                          <p:spTgt spid="3">
                                            <p:txEl>
                                              <p:pRg st="4" end="4"/>
                                            </p:txEl>
                                          </p:spTgt>
                                        </p:tgtEl>
                                      </p:cBhvr>
                                      <p:to x="100000" y="80000"/>
                                    </p:animScale>
                                    <p:animScale>
                                      <p:cBhvr>
                                        <p:cTn id="34" dur="166" decel="50000">
                                          <p:stCondLst>
                                            <p:cond delay="1338"/>
                                          </p:stCondLst>
                                        </p:cTn>
                                        <p:tgtEl>
                                          <p:spTgt spid="3">
                                            <p:txEl>
                                              <p:pRg st="4" end="4"/>
                                            </p:txEl>
                                          </p:spTgt>
                                        </p:tgtEl>
                                      </p:cBhvr>
                                      <p:to x="100000" y="100000"/>
                                    </p:animScale>
                                    <p:animScale>
                                      <p:cBhvr>
                                        <p:cTn id="35" dur="26">
                                          <p:stCondLst>
                                            <p:cond delay="1642"/>
                                          </p:stCondLst>
                                        </p:cTn>
                                        <p:tgtEl>
                                          <p:spTgt spid="3">
                                            <p:txEl>
                                              <p:pRg st="4" end="4"/>
                                            </p:txEl>
                                          </p:spTgt>
                                        </p:tgtEl>
                                      </p:cBhvr>
                                      <p:to x="100000" y="90000"/>
                                    </p:animScale>
                                    <p:animScale>
                                      <p:cBhvr>
                                        <p:cTn id="36" dur="166" decel="50000">
                                          <p:stCondLst>
                                            <p:cond delay="1668"/>
                                          </p:stCondLst>
                                        </p:cTn>
                                        <p:tgtEl>
                                          <p:spTgt spid="3">
                                            <p:txEl>
                                              <p:pRg st="4" end="4"/>
                                            </p:txEl>
                                          </p:spTgt>
                                        </p:tgtEl>
                                      </p:cBhvr>
                                      <p:to x="100000" y="100000"/>
                                    </p:animScale>
                                    <p:animScale>
                                      <p:cBhvr>
                                        <p:cTn id="37" dur="26">
                                          <p:stCondLst>
                                            <p:cond delay="1808"/>
                                          </p:stCondLst>
                                        </p:cTn>
                                        <p:tgtEl>
                                          <p:spTgt spid="3">
                                            <p:txEl>
                                              <p:pRg st="4" end="4"/>
                                            </p:txEl>
                                          </p:spTgt>
                                        </p:tgtEl>
                                      </p:cBhvr>
                                      <p:to x="100000" y="95000"/>
                                    </p:animScale>
                                    <p:animScale>
                                      <p:cBhvr>
                                        <p:cTn id="38"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3733801" y="1119189"/>
            <a:ext cx="4475163" cy="422275"/>
          </a:xfrm>
        </p:spPr>
        <p:txBody>
          <a:bodyPr>
            <a:normAutofit fontScale="90000"/>
          </a:bodyPr>
          <a:lstStyle/>
          <a:p>
            <a:pPr algn="ctr" rtl="1"/>
            <a:r>
              <a:rPr lang="fa-IR" altLang="en-US" sz="3200">
                <a:solidFill>
                  <a:srgbClr val="FF0000"/>
                </a:solidFill>
                <a:cs typeface="B Titr" panose="00000700000000000000" pitchFamily="2" charset="-78"/>
              </a:rPr>
              <a:t>گلی بن کلامید</a:t>
            </a:r>
            <a:endParaRPr lang="en-US" altLang="en-US" sz="3200">
              <a:solidFill>
                <a:srgbClr val="FF0000"/>
              </a:solidFill>
              <a:cs typeface="B Titr" panose="00000700000000000000" pitchFamily="2" charset="-78"/>
            </a:endParaRPr>
          </a:p>
        </p:txBody>
      </p:sp>
      <p:sp>
        <p:nvSpPr>
          <p:cNvPr id="3" name="Content Placeholder 2"/>
          <p:cNvSpPr>
            <a:spLocks noGrp="1"/>
          </p:cNvSpPr>
          <p:nvPr>
            <p:ph idx="1"/>
          </p:nvPr>
        </p:nvSpPr>
        <p:spPr>
          <a:xfrm>
            <a:off x="1219200" y="1330325"/>
            <a:ext cx="9440863" cy="4950732"/>
          </a:xfrm>
        </p:spPr>
        <p:txBody>
          <a:bodyPr>
            <a:normAutofit fontScale="85000" lnSpcReduction="10000"/>
          </a:bodyPr>
          <a:lstStyle/>
          <a:p>
            <a:pPr algn="just" rtl="1">
              <a:lnSpc>
                <a:spcPct val="200000"/>
              </a:lnSpc>
              <a:defRPr/>
            </a:pPr>
            <a:r>
              <a:rPr lang="fa-IR" sz="2400" dirty="0">
                <a:latin typeface="+mj-lt"/>
                <a:ea typeface="+mj-ea"/>
                <a:cs typeface="B Titr" panose="00000700000000000000" pitchFamily="2" charset="-78"/>
              </a:rPr>
              <a:t>اشکال دارویی</a:t>
            </a:r>
            <a:r>
              <a:rPr lang="fa-IR" dirty="0"/>
              <a:t>: </a:t>
            </a:r>
            <a:r>
              <a:rPr lang="fa-IR" sz="2400" dirty="0">
                <a:cs typeface="B Zar" panose="00000400000000000000" pitchFamily="2" charset="-78"/>
              </a:rPr>
              <a:t>به صورت قرصهای ۵ میلی گرمی</a:t>
            </a:r>
          </a:p>
          <a:p>
            <a:pPr algn="just" rtl="1">
              <a:lnSpc>
                <a:spcPct val="200000"/>
              </a:lnSpc>
              <a:defRPr/>
            </a:pPr>
            <a:r>
              <a:rPr lang="fa-IR" sz="2400" dirty="0">
                <a:latin typeface="+mj-lt"/>
                <a:ea typeface="+mj-ea"/>
                <a:cs typeface="B Titr" panose="00000700000000000000" pitchFamily="2" charset="-78"/>
              </a:rPr>
              <a:t>نحوه مصرف</a:t>
            </a:r>
            <a:r>
              <a:rPr lang="fa-IR" dirty="0"/>
              <a:t>: </a:t>
            </a:r>
            <a:r>
              <a:rPr lang="fa-IR" sz="2400" dirty="0">
                <a:cs typeface="B Zar" panose="00000400000000000000" pitchFamily="2" charset="-78"/>
              </a:rPr>
              <a:t>بهترین زمان مصرف دارو  یک بار در روز هنگام صبح و </a:t>
            </a:r>
            <a:r>
              <a:rPr lang="fa-IR" sz="2400" dirty="0">
                <a:solidFill>
                  <a:srgbClr val="FF0000"/>
                </a:solidFill>
                <a:cs typeface="B Zar" panose="00000400000000000000" pitchFamily="2" charset="-78"/>
              </a:rPr>
              <a:t>نیم ساعت قبل از صبحانه </a:t>
            </a:r>
            <a:r>
              <a:rPr lang="fa-IR" sz="2400" dirty="0">
                <a:cs typeface="B Zar" panose="00000400000000000000" pitchFamily="2" charset="-78"/>
              </a:rPr>
              <a:t>است و اندازه دوز مجاز مصرفی دارو : ۵</a:t>
            </a:r>
            <a:r>
              <a:rPr lang="fa-IR" sz="2400" dirty="0">
                <a:solidFill>
                  <a:srgbClr val="FF0000"/>
                </a:solidFill>
                <a:cs typeface="B Zar" panose="00000400000000000000" pitchFamily="2" charset="-78"/>
              </a:rPr>
              <a:t> </a:t>
            </a:r>
            <a:r>
              <a:rPr lang="fa-IR" sz="2400" dirty="0">
                <a:cs typeface="B Zar" panose="00000400000000000000" pitchFamily="2" charset="-78"/>
              </a:rPr>
              <a:t>تا 20</a:t>
            </a:r>
            <a:r>
              <a:rPr lang="fa-IR" sz="2400" dirty="0">
                <a:solidFill>
                  <a:srgbClr val="FF0000"/>
                </a:solidFill>
                <a:cs typeface="B Zar" panose="00000400000000000000" pitchFamily="2" charset="-78"/>
              </a:rPr>
              <a:t> </a:t>
            </a:r>
            <a:r>
              <a:rPr lang="fa-IR" sz="2400" dirty="0">
                <a:cs typeface="B Zar" panose="00000400000000000000" pitchFamily="2" charset="-78"/>
              </a:rPr>
              <a:t>میلی گرم در روز می باشد.( کلا می توان نیم ساعت قبل از غذا مصرف کرد )</a:t>
            </a:r>
          </a:p>
          <a:p>
            <a:pPr algn="just" rtl="1">
              <a:lnSpc>
                <a:spcPct val="200000"/>
              </a:lnSpc>
              <a:defRPr/>
            </a:pPr>
            <a:r>
              <a:rPr lang="fa-IR" sz="2400" dirty="0">
                <a:latin typeface="+mj-lt"/>
                <a:ea typeface="+mj-ea"/>
                <a:cs typeface="B Titr" panose="00000700000000000000" pitchFamily="2" charset="-78"/>
              </a:rPr>
              <a:t>عوارض احتمالی</a:t>
            </a:r>
            <a:r>
              <a:rPr lang="fa-IR" sz="2400" dirty="0">
                <a:cs typeface="B Zar" panose="00000400000000000000" pitchFamily="2" charset="-78"/>
              </a:rPr>
              <a:t>: تهوع، نفخ ، افت قند خون، افزایش اشتها و افزایش وزن و ..</a:t>
            </a:r>
            <a:r>
              <a:rPr lang="fa-IR" sz="2400" dirty="0">
                <a:solidFill>
                  <a:prstClr val="black"/>
                </a:solidFill>
                <a:cs typeface="B Zar" panose="00000400000000000000" pitchFamily="2" charset="-78"/>
              </a:rPr>
              <a:t>.</a:t>
            </a:r>
          </a:p>
          <a:p>
            <a:pPr marL="0" indent="0" algn="just" rtl="1">
              <a:lnSpc>
                <a:spcPct val="200000"/>
              </a:lnSpc>
              <a:buNone/>
              <a:defRPr/>
            </a:pPr>
            <a:r>
              <a:rPr lang="fa-IR" altLang="en-US" sz="2400" dirty="0">
                <a:cs typeface="B Mitra" pitchFamily="2" charset="-78"/>
              </a:rPr>
              <a:t>     ( در بيماران با بيماري ايسكميك قلبي، سكته مغزي، نوروپاتي اتونوم</a:t>
            </a:r>
          </a:p>
          <a:p>
            <a:pPr marL="0" indent="0" algn="just" rtl="1">
              <a:lnSpc>
                <a:spcPct val="200000"/>
              </a:lnSpc>
              <a:buNone/>
              <a:defRPr/>
            </a:pPr>
            <a:r>
              <a:rPr lang="fa-IR" altLang="en-US" sz="2400" dirty="0">
                <a:cs typeface="B Mitra" pitchFamily="2" charset="-78"/>
              </a:rPr>
              <a:t>      پيشرفته، ديابت طولاني مدت و سن بالا بهتر است تجویز نشود.)</a:t>
            </a:r>
          </a:p>
          <a:p>
            <a:pPr marL="0" indent="0" algn="just" rtl="1">
              <a:lnSpc>
                <a:spcPct val="200000"/>
              </a:lnSpc>
              <a:buNone/>
              <a:defRPr/>
            </a:pPr>
            <a:r>
              <a:rPr lang="fa-IR" sz="2400" dirty="0">
                <a:solidFill>
                  <a:srgbClr val="FF0000"/>
                </a:solidFill>
                <a:cs typeface="B Mitra" pitchFamily="2" charset="-78"/>
              </a:rPr>
              <a:t>     ممنوعیت: </a:t>
            </a:r>
            <a:r>
              <a:rPr lang="fa-IR" sz="2400" dirty="0">
                <a:cs typeface="B Mitra" pitchFamily="2" charset="-78"/>
              </a:rPr>
              <a:t>انفارکتوس حاد میوکارد، اختلال کلیوی( کراتینین بیشتر از 1/4   )</a:t>
            </a:r>
          </a:p>
          <a:p>
            <a:pPr algn="just" rtl="1">
              <a:lnSpc>
                <a:spcPct val="200000"/>
              </a:lnSpc>
              <a:defRPr/>
            </a:pPr>
            <a:endParaRPr lang="fa-IR" altLang="en-US" sz="2400" dirty="0">
              <a:cs typeface="B Mitra" pitchFamily="2" charset="-78"/>
            </a:endParaRPr>
          </a:p>
          <a:p>
            <a:pPr algn="just" rtl="1">
              <a:lnSpc>
                <a:spcPct val="200000"/>
              </a:lnSpc>
              <a:defRPr/>
            </a:pPr>
            <a:endParaRPr lang="fa-IR" sz="2400" dirty="0">
              <a:solidFill>
                <a:prstClr val="black"/>
              </a:solidFill>
              <a:cs typeface="B Zar" panose="00000400000000000000" pitchFamily="2" charset="-78"/>
            </a:endParaRPr>
          </a:p>
          <a:p>
            <a:pPr algn="just" rtl="1">
              <a:lnSpc>
                <a:spcPct val="200000"/>
              </a:lnSpc>
              <a:defRPr/>
            </a:pPr>
            <a:endParaRPr lang="en-US" sz="2400" dirty="0"/>
          </a:p>
        </p:txBody>
      </p:sp>
      <p:pic>
        <p:nvPicPr>
          <p:cNvPr id="4" name="Picture 3"/>
          <p:cNvPicPr>
            <a:picLocks noChangeAspect="1"/>
          </p:cNvPicPr>
          <p:nvPr/>
        </p:nvPicPr>
        <p:blipFill>
          <a:blip r:embed="rId2"/>
          <a:stretch>
            <a:fillRect/>
          </a:stretch>
        </p:blipFill>
        <p:spPr>
          <a:xfrm>
            <a:off x="794656" y="3526971"/>
            <a:ext cx="3158147" cy="246893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016680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089354" y="989130"/>
            <a:ext cx="6056313" cy="492125"/>
          </a:xfrm>
        </p:spPr>
        <p:txBody>
          <a:bodyPr>
            <a:normAutofit fontScale="90000"/>
          </a:bodyPr>
          <a:lstStyle/>
          <a:p>
            <a:pPr algn="ctr"/>
            <a:br>
              <a:rPr lang="fa-IR" altLang="en-US" dirty="0">
                <a:solidFill>
                  <a:srgbClr val="FFFF00"/>
                </a:solidFill>
                <a:cs typeface="B Titr" panose="00000700000000000000" pitchFamily="2" charset="-78"/>
              </a:rPr>
            </a:br>
            <a:r>
              <a:rPr lang="fa-IR" altLang="en-US" sz="3600" dirty="0">
                <a:solidFill>
                  <a:srgbClr val="FF0000"/>
                </a:solidFill>
                <a:cs typeface="B Titr" panose="00000700000000000000" pitchFamily="2" charset="-78"/>
              </a:rPr>
              <a:t>گلی بن کلامید</a:t>
            </a:r>
            <a:endParaRPr lang="en-US" altLang="en-US" sz="3600" dirty="0">
              <a:solidFill>
                <a:srgbClr val="FF0000"/>
              </a:solidFill>
              <a:cs typeface="Traditional Arabic" panose="02020603050405020304" pitchFamily="18" charset="-78"/>
            </a:endParaRPr>
          </a:p>
        </p:txBody>
      </p:sp>
      <p:sp>
        <p:nvSpPr>
          <p:cNvPr id="54275" name="Content Placeholder 2"/>
          <p:cNvSpPr>
            <a:spLocks noGrp="1"/>
          </p:cNvSpPr>
          <p:nvPr>
            <p:ph idx="1"/>
          </p:nvPr>
        </p:nvSpPr>
        <p:spPr>
          <a:xfrm>
            <a:off x="602166" y="2489200"/>
            <a:ext cx="10515600" cy="3835400"/>
          </a:xfrm>
        </p:spPr>
        <p:txBody>
          <a:bodyPr/>
          <a:lstStyle/>
          <a:p>
            <a:pPr marL="0" indent="0" algn="just" rtl="1">
              <a:buNone/>
            </a:pPr>
            <a:r>
              <a:rPr lang="fa-IR" altLang="en-US" sz="3600">
                <a:solidFill>
                  <a:srgbClr val="C00000"/>
                </a:solidFill>
                <a:cs typeface="B Zar" panose="00000400000000000000" pitchFamily="2" charset="-78"/>
              </a:rPr>
              <a:t>تذکر</a:t>
            </a:r>
            <a:r>
              <a:rPr lang="fa-IR" altLang="en-US" sz="3600">
                <a:cs typeface="B Zar" panose="00000400000000000000" pitchFamily="2" charset="-78"/>
              </a:rPr>
              <a:t>: </a:t>
            </a:r>
          </a:p>
          <a:p>
            <a:pPr marL="0" indent="0" algn="just" rtl="1">
              <a:lnSpc>
                <a:spcPct val="200000"/>
              </a:lnSpc>
              <a:buNone/>
            </a:pPr>
            <a:r>
              <a:rPr lang="fa-IR" altLang="en-US" sz="2000" b="1">
                <a:solidFill>
                  <a:srgbClr val="000000"/>
                </a:solidFill>
                <a:cs typeface="B Nazanin" panose="00000400000000000000" pitchFamily="2" charset="-78"/>
              </a:rPr>
              <a:t>از آنجایی که عوارض دارو بیشتر ناشی از پایین آمدن میزان قند خون می باشند، در صورت بروز هر یک از علائم: لرزش بدن ،عرق سرد، احساس گرسنگی شدید و یا سایر علائم افت قند خون شدید سریعا اقدام به درمان افت قندکنید</a:t>
            </a:r>
            <a:r>
              <a:rPr lang="fa-IR" altLang="en-US" sz="3600">
                <a:solidFill>
                  <a:srgbClr val="000000"/>
                </a:solidFill>
                <a:cs typeface="B Zar" panose="00000400000000000000" pitchFamily="2" charset="-78"/>
              </a:rPr>
              <a:t>. </a:t>
            </a:r>
            <a:endParaRPr lang="en-US" altLang="en-US" sz="3600">
              <a:cs typeface="Majalla UI"/>
            </a:endParaRPr>
          </a:p>
        </p:txBody>
      </p:sp>
    </p:spTree>
    <p:extLst>
      <p:ext uri="{BB962C8B-B14F-4D97-AF65-F5344CB8AC3E}">
        <p14:creationId xmlns:p14="http://schemas.microsoft.com/office/powerpoint/2010/main" val="1983687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895601" y="392339"/>
            <a:ext cx="5637213" cy="501650"/>
          </a:xfrm>
        </p:spPr>
        <p:txBody>
          <a:bodyPr>
            <a:normAutofit fontScale="90000"/>
          </a:bodyPr>
          <a:lstStyle/>
          <a:p>
            <a:pPr algn="ctr" rtl="1"/>
            <a:r>
              <a:rPr lang="fa-IR" altLang="en-US" sz="2800" dirty="0">
                <a:solidFill>
                  <a:srgbClr val="FF0000"/>
                </a:solidFill>
                <a:cs typeface="B Titr" panose="00000700000000000000" pitchFamily="2" charset="-78"/>
              </a:rPr>
              <a:t>گلی</a:t>
            </a:r>
            <a:r>
              <a:rPr lang="fa-IR" altLang="en-US" sz="3600" dirty="0">
                <a:solidFill>
                  <a:srgbClr val="FF0000"/>
                </a:solidFill>
                <a:cs typeface="B Titr" panose="00000700000000000000" pitchFamily="2" charset="-78"/>
              </a:rPr>
              <a:t> </a:t>
            </a:r>
            <a:r>
              <a:rPr lang="fa-IR" altLang="en-US" sz="2800" dirty="0">
                <a:solidFill>
                  <a:srgbClr val="FF0000"/>
                </a:solidFill>
                <a:cs typeface="B Titr" panose="00000700000000000000" pitchFamily="2" charset="-78"/>
              </a:rPr>
              <a:t>کلازید</a:t>
            </a:r>
            <a:endParaRPr lang="en-US" altLang="en-US" sz="2800" dirty="0">
              <a:solidFill>
                <a:srgbClr val="FF0000"/>
              </a:solidFill>
              <a:cs typeface="B Titr" panose="00000700000000000000" pitchFamily="2" charset="-78"/>
            </a:endParaRPr>
          </a:p>
        </p:txBody>
      </p:sp>
      <p:sp>
        <p:nvSpPr>
          <p:cNvPr id="3" name="Content Placeholder 2"/>
          <p:cNvSpPr>
            <a:spLocks noGrp="1"/>
          </p:cNvSpPr>
          <p:nvPr>
            <p:ph idx="1"/>
          </p:nvPr>
        </p:nvSpPr>
        <p:spPr>
          <a:xfrm>
            <a:off x="446313" y="882650"/>
            <a:ext cx="10798629" cy="5024438"/>
          </a:xfrm>
        </p:spPr>
        <p:txBody>
          <a:bodyPr>
            <a:noAutofit/>
          </a:bodyPr>
          <a:lstStyle/>
          <a:p>
            <a:pPr algn="just" rtl="1">
              <a:lnSpc>
                <a:spcPct val="150000"/>
              </a:lnSpc>
              <a:defRPr/>
            </a:pPr>
            <a:r>
              <a:rPr lang="fa-IR" sz="1800" b="1" dirty="0">
                <a:solidFill>
                  <a:prstClr val="black"/>
                </a:solidFill>
                <a:cs typeface="B Nazanin" panose="00000400000000000000" pitchFamily="2" charset="-78"/>
              </a:rPr>
              <a:t>اشکال دارویی : قرص 80 میلی گرمی</a:t>
            </a:r>
          </a:p>
          <a:p>
            <a:pPr algn="just" rtl="1">
              <a:lnSpc>
                <a:spcPct val="150000"/>
              </a:lnSpc>
              <a:defRPr/>
            </a:pPr>
            <a:r>
              <a:rPr lang="fa-IR" sz="2000" dirty="0">
                <a:solidFill>
                  <a:prstClr val="black"/>
                </a:solidFill>
                <a:latin typeface="Calibri Light" panose="020F0302020204030204"/>
                <a:cs typeface="B Titr" panose="00000700000000000000" pitchFamily="2" charset="-78"/>
              </a:rPr>
              <a:t>نحوه مصرف:  </a:t>
            </a:r>
            <a:r>
              <a:rPr lang="fa-IR" sz="1800" b="1" dirty="0">
                <a:solidFill>
                  <a:prstClr val="black"/>
                </a:solidFill>
                <a:cs typeface="B Nazanin" panose="00000400000000000000" pitchFamily="2" charset="-78"/>
              </a:rPr>
              <a:t>اگر گلی کلازید را بصورت تک دوز مصرف می نمائید با یک لیوان آب نیم ساعت قبل از صبحانه استفاده شود.</a:t>
            </a:r>
          </a:p>
          <a:p>
            <a:pPr algn="just" rtl="1">
              <a:lnSpc>
                <a:spcPct val="150000"/>
              </a:lnSpc>
              <a:defRPr/>
            </a:pPr>
            <a:r>
              <a:rPr lang="fa-IR" dirty="0">
                <a:cs typeface="B Zar" panose="00000400000000000000" pitchFamily="2" charset="-78"/>
              </a:rPr>
              <a:t> </a:t>
            </a:r>
            <a:r>
              <a:rPr lang="fa-IR" sz="2000" dirty="0">
                <a:solidFill>
                  <a:prstClr val="black"/>
                </a:solidFill>
                <a:latin typeface="Calibri Light" panose="020F0302020204030204"/>
                <a:cs typeface="B Titr" panose="00000700000000000000" pitchFamily="2" charset="-78"/>
              </a:rPr>
              <a:t>عوارض احتمالی</a:t>
            </a:r>
            <a:r>
              <a:rPr lang="fa-IR" sz="2000" b="1" dirty="0">
                <a:solidFill>
                  <a:prstClr val="black"/>
                </a:solidFill>
                <a:cs typeface="B Nazanin" panose="00000400000000000000" pitchFamily="2" charset="-78"/>
              </a:rPr>
              <a:t>: </a:t>
            </a:r>
            <a:r>
              <a:rPr lang="fa-IR" sz="1800" b="1" dirty="0">
                <a:solidFill>
                  <a:prstClr val="black"/>
                </a:solidFill>
                <a:cs typeface="B Nazanin" panose="00000400000000000000" pitchFamily="2" charset="-78"/>
              </a:rPr>
              <a:t>افت قند خون، سردرد، بیقراری، مشکلات گوارشی</a:t>
            </a:r>
          </a:p>
          <a:p>
            <a:pPr algn="just" rtl="1">
              <a:lnSpc>
                <a:spcPct val="150000"/>
              </a:lnSpc>
              <a:defRPr/>
            </a:pPr>
            <a:r>
              <a:rPr lang="fa-IR" sz="1800" b="1" dirty="0">
                <a:solidFill>
                  <a:prstClr val="black"/>
                </a:solidFill>
                <a:cs typeface="B Nazanin" panose="00000400000000000000" pitchFamily="2" charset="-78"/>
              </a:rPr>
              <a:t>تذکر:</a:t>
            </a:r>
          </a:p>
          <a:p>
            <a:pPr marL="0" indent="0" algn="just" rtl="1">
              <a:lnSpc>
                <a:spcPct val="150000"/>
              </a:lnSpc>
              <a:buNone/>
              <a:defRPr/>
            </a:pPr>
            <a:r>
              <a:rPr lang="fa-IR" sz="1800" b="1" dirty="0">
                <a:solidFill>
                  <a:prstClr val="black"/>
                </a:solidFill>
                <a:cs typeface="B Nazanin" panose="00000400000000000000" pitchFamily="2" charset="-78"/>
              </a:rPr>
              <a:t>- از آنجایی که عوارض دارو بیشتر ناشی از پایین آمدن میزان قند خون می باشند، در صورت بروز هر یک از علائم: غش یا گیجی ضعف و سستی، لرزش بدن، مقداری چیز شیرین بخورید یا بیاشامید و سریعا تحت نظر پزشک قرار بگیرید.</a:t>
            </a:r>
          </a:p>
          <a:p>
            <a:pPr marL="0" indent="0" algn="just" rtl="1">
              <a:lnSpc>
                <a:spcPct val="150000"/>
              </a:lnSpc>
              <a:buNone/>
              <a:defRPr/>
            </a:pPr>
            <a:r>
              <a:rPr lang="fa-IR" sz="1800" b="1" dirty="0">
                <a:solidFill>
                  <a:prstClr val="black"/>
                </a:solidFill>
                <a:cs typeface="B Nazanin" panose="00000400000000000000" pitchFamily="2" charset="-78"/>
              </a:rPr>
              <a:t>-احتمال ایجاد هیپوگلایسمی با گلی کلازید کمتر از گلی بن کلامید است. در افراد مسن مصرف گلی کلازید به گلی بن کلامید ترجیح داده می شود.</a:t>
            </a:r>
          </a:p>
          <a:p>
            <a:pPr marL="0" indent="0" algn="just" rtl="1">
              <a:lnSpc>
                <a:spcPct val="150000"/>
              </a:lnSpc>
              <a:buNone/>
              <a:defRPr/>
            </a:pPr>
            <a:r>
              <a:rPr lang="fa-IR" sz="1800" b="1" dirty="0">
                <a:solidFill>
                  <a:prstClr val="black"/>
                </a:solidFill>
                <a:cs typeface="B Nazanin" panose="00000400000000000000" pitchFamily="2" charset="-78"/>
              </a:rPr>
              <a:t>- جهت کاهش عوارض دارو نوع آهسته رهش آن به صورت قرص های 30 و 60 میلی گرمی تولید شده است که با نام های تجاری دیابزید و دیامیکرون در بازار وجود دارد. یک بار در روز به همراه صبحانه نباید به صورت نصف و یا دو بار در روز مصرف شود.</a:t>
            </a:r>
            <a:endParaRPr lang="en-US" sz="1800" b="1" dirty="0">
              <a:solidFill>
                <a:prstClr val="black"/>
              </a:solidFill>
              <a:cs typeface="B Nazanin" panose="00000400000000000000" pitchFamily="2" charset="-78"/>
            </a:endParaRPr>
          </a:p>
          <a:p>
            <a:pPr algn="just" rtl="1">
              <a:lnSpc>
                <a:spcPct val="150000"/>
              </a:lnSpc>
              <a:defRPr/>
            </a:pPr>
            <a:endParaRPr lang="fa-IR" dirty="0">
              <a:solidFill>
                <a:prstClr val="black"/>
              </a:solidFill>
              <a:cs typeface="B Zar" panose="00000400000000000000" pitchFamily="2" charset="-78"/>
            </a:endParaRPr>
          </a:p>
        </p:txBody>
      </p:sp>
    </p:spTree>
    <p:extLst>
      <p:ext uri="{BB962C8B-B14F-4D97-AF65-F5344CB8AC3E}">
        <p14:creationId xmlns:p14="http://schemas.microsoft.com/office/powerpoint/2010/main" val="2869701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idx="1"/>
          </p:nvPr>
        </p:nvSpPr>
        <p:spPr>
          <a:xfrm>
            <a:off x="685800" y="1012371"/>
            <a:ext cx="10493829" cy="5236031"/>
          </a:xfrm>
        </p:spPr>
        <p:txBody>
          <a:bodyPr/>
          <a:lstStyle/>
          <a:p>
            <a:pPr algn="just" rtl="1" eaLnBrk="1" hangingPunct="1">
              <a:buClr>
                <a:srgbClr val="990000"/>
              </a:buClr>
              <a:buSzPct val="90000"/>
              <a:buFont typeface="Wingdings" panose="05000000000000000000" pitchFamily="2" charset="2"/>
              <a:buChar char="§"/>
            </a:pPr>
            <a:r>
              <a:rPr lang="fa-IR" altLang="en-US" sz="1800" b="1" dirty="0">
                <a:solidFill>
                  <a:prstClr val="black"/>
                </a:solidFill>
                <a:cs typeface="B Nazanin" panose="00000400000000000000" pitchFamily="2" charset="-78"/>
              </a:rPr>
              <a:t>اغلب داروها با سولفونیل اوره ها تداخل دارویی ندارند ولی همیشه به پزشک خود یادآوری کنید که از این دارو استفاده می کنید.</a:t>
            </a:r>
          </a:p>
          <a:p>
            <a:pPr marL="0" indent="0" algn="just" rtl="1" eaLnBrk="1" hangingPunct="1">
              <a:buClr>
                <a:srgbClr val="990000"/>
              </a:buClr>
              <a:buSzPct val="90000"/>
              <a:buNone/>
            </a:pPr>
            <a:endParaRPr lang="fa-IR" altLang="en-US" sz="1800" b="1" dirty="0">
              <a:solidFill>
                <a:prstClr val="black"/>
              </a:solidFill>
              <a:cs typeface="B Nazanin" panose="00000400000000000000" pitchFamily="2" charset="-78"/>
            </a:endParaRPr>
          </a:p>
          <a:p>
            <a:pPr algn="just" rtl="1" eaLnBrk="1" hangingPunct="1">
              <a:buClr>
                <a:srgbClr val="990000"/>
              </a:buClr>
              <a:buSzPct val="90000"/>
              <a:buFont typeface="Wingdings" panose="05000000000000000000" pitchFamily="2" charset="2"/>
              <a:buChar char="§"/>
            </a:pPr>
            <a:r>
              <a:rPr lang="fa-IR" altLang="en-US" sz="1800" b="1" dirty="0">
                <a:solidFill>
                  <a:prstClr val="black"/>
                </a:solidFill>
                <a:cs typeface="B Nazanin" panose="00000400000000000000" pitchFamily="2" charset="-78"/>
              </a:rPr>
              <a:t>اگر احتیاج به عمل جراحی دارید سولفونیل اوره ها قطع می شوند.</a:t>
            </a:r>
          </a:p>
          <a:p>
            <a:pPr algn="ctr" rtl="1" eaLnBrk="1" hangingPunct="1">
              <a:buClr>
                <a:srgbClr val="990000"/>
              </a:buClr>
              <a:buSzPct val="90000"/>
              <a:buFont typeface="Wingdings" panose="05000000000000000000" pitchFamily="2" charset="2"/>
              <a:buChar char="§"/>
            </a:pPr>
            <a:r>
              <a:rPr lang="fa-IR" altLang="en-US" sz="1800" b="1" dirty="0">
                <a:solidFill>
                  <a:prstClr val="black"/>
                </a:solidFill>
                <a:cs typeface="B Nazanin" panose="00000400000000000000" pitchFamily="2" charset="-78"/>
              </a:rPr>
              <a:t>نکته:</a:t>
            </a:r>
          </a:p>
          <a:p>
            <a:pPr algn="just" rtl="1" eaLnBrk="1" hangingPunct="1">
              <a:buClr>
                <a:srgbClr val="990000"/>
              </a:buClr>
              <a:buSzPct val="90000"/>
              <a:buFont typeface="Wingdings" panose="05000000000000000000" pitchFamily="2" charset="2"/>
              <a:buNone/>
            </a:pPr>
            <a:r>
              <a:rPr lang="fa-IR" altLang="en-US" sz="1800" b="1" dirty="0">
                <a:solidFill>
                  <a:prstClr val="black"/>
                </a:solidFill>
                <a:cs typeface="B Nazanin" panose="00000400000000000000" pitchFamily="2" charset="-78"/>
              </a:rPr>
              <a:t>     اگر یک نوبت از داروی خود را فراموش کردید و تا کمتر از 2 ساعت بعد یادتان آمد قرص فراموش شده را بخورید </a:t>
            </a:r>
          </a:p>
          <a:p>
            <a:pPr algn="just" rtl="1" eaLnBrk="1" hangingPunct="1">
              <a:buClr>
                <a:srgbClr val="990000"/>
              </a:buClr>
              <a:buSzPct val="90000"/>
              <a:buFont typeface="Wingdings" panose="05000000000000000000" pitchFamily="2" charset="2"/>
              <a:buNone/>
            </a:pPr>
            <a:endParaRPr lang="fa-IR" altLang="en-US" sz="1800" b="1" dirty="0">
              <a:solidFill>
                <a:prstClr val="black"/>
              </a:solidFill>
              <a:cs typeface="B Nazanin" panose="00000400000000000000" pitchFamily="2" charset="-78"/>
            </a:endParaRPr>
          </a:p>
          <a:p>
            <a:pPr algn="just" rtl="1" eaLnBrk="1" hangingPunct="1">
              <a:buClr>
                <a:srgbClr val="990000"/>
              </a:buClr>
              <a:buSzPct val="90000"/>
              <a:buFont typeface="Wingdings" panose="05000000000000000000" pitchFamily="2" charset="2"/>
              <a:buNone/>
            </a:pPr>
            <a:r>
              <a:rPr lang="fa-IR" altLang="en-US" sz="1800" b="1" dirty="0">
                <a:solidFill>
                  <a:prstClr val="black"/>
                </a:solidFill>
                <a:cs typeface="B Nazanin" panose="00000400000000000000" pitchFamily="2" charset="-78"/>
              </a:rPr>
              <a:t>     ولی اگر بیش از 2 ساعت شد با پزشک خود تماس بگیرد. </a:t>
            </a:r>
            <a:r>
              <a:rPr lang="fa-IR" altLang="en-US" sz="2200" b="1" i="1" dirty="0">
                <a:solidFill>
                  <a:srgbClr val="FF0000"/>
                </a:solidFill>
                <a:cs typeface="B Zar" panose="00000400000000000000" pitchFamily="2" charset="-78"/>
              </a:rPr>
              <a:t>هرگز نوبت بعدی دارو را دوبرابر </a:t>
            </a:r>
            <a:r>
              <a:rPr lang="fa-IR" altLang="en-US" sz="2200" b="1" dirty="0">
                <a:solidFill>
                  <a:srgbClr val="FF0000"/>
                </a:solidFill>
                <a:cs typeface="B Zar" panose="00000400000000000000" pitchFamily="2" charset="-78"/>
              </a:rPr>
              <a:t>نکنید.</a:t>
            </a:r>
            <a:endParaRPr lang="en-US" altLang="en-US" sz="2200" b="1" dirty="0">
              <a:solidFill>
                <a:srgbClr val="FF0000"/>
              </a:solidFill>
              <a:cs typeface="B Zar" panose="00000400000000000000" pitchFamily="2" charset="-78"/>
            </a:endParaRPr>
          </a:p>
          <a:p>
            <a:pPr algn="just" rtl="1" eaLnBrk="1" hangingPunct="1">
              <a:buClr>
                <a:srgbClr val="990000"/>
              </a:buClr>
              <a:buSzPct val="90000"/>
              <a:buFont typeface="Wingdings" panose="05000000000000000000" pitchFamily="2" charset="2"/>
              <a:buNone/>
            </a:pPr>
            <a:endParaRPr lang="en-US" altLang="en-US" sz="2200" b="1" dirty="0">
              <a:cs typeface="B Zar" panose="00000400000000000000" pitchFamily="2" charset="-78"/>
            </a:endParaRPr>
          </a:p>
        </p:txBody>
      </p:sp>
    </p:spTree>
    <p:extLst>
      <p:ext uri="{BB962C8B-B14F-4D97-AF65-F5344CB8AC3E}">
        <p14:creationId xmlns:p14="http://schemas.microsoft.com/office/powerpoint/2010/main" val="3766092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3048001" y="1143001"/>
            <a:ext cx="5438775" cy="695325"/>
          </a:xfrm>
        </p:spPr>
        <p:txBody>
          <a:bodyPr/>
          <a:lstStyle/>
          <a:p>
            <a:pPr algn="ctr" rtl="1"/>
            <a:r>
              <a:rPr lang="fa-IR" altLang="en-US" sz="3600">
                <a:solidFill>
                  <a:srgbClr val="FF0000"/>
                </a:solidFill>
                <a:cs typeface="B Titr" panose="00000700000000000000" pitchFamily="2" charset="-78"/>
              </a:rPr>
              <a:t>سیتاگلیپتین ( زیپتین )</a:t>
            </a:r>
            <a:endParaRPr lang="en-US" altLang="en-US" sz="3600">
              <a:solidFill>
                <a:srgbClr val="FF0000"/>
              </a:solidFill>
              <a:cs typeface="B Titr" panose="00000700000000000000" pitchFamily="2" charset="-78"/>
            </a:endParaRPr>
          </a:p>
        </p:txBody>
      </p:sp>
      <p:sp>
        <p:nvSpPr>
          <p:cNvPr id="61443" name="Content Placeholder 2"/>
          <p:cNvSpPr>
            <a:spLocks noGrp="1"/>
          </p:cNvSpPr>
          <p:nvPr>
            <p:ph idx="1"/>
          </p:nvPr>
        </p:nvSpPr>
        <p:spPr>
          <a:xfrm>
            <a:off x="1560513" y="1981200"/>
            <a:ext cx="8851900" cy="4648200"/>
          </a:xfrm>
        </p:spPr>
        <p:txBody>
          <a:bodyPr>
            <a:normAutofit fontScale="92500" lnSpcReduction="10000"/>
          </a:bodyPr>
          <a:lstStyle/>
          <a:p>
            <a:pPr algn="just" rtl="1"/>
            <a:r>
              <a:rPr lang="fa-IR" altLang="en-US" sz="2400" b="1">
                <a:cs typeface="B Zar" panose="00000400000000000000" pitchFamily="2" charset="-78"/>
              </a:rPr>
              <a:t>اشکال دارویی</a:t>
            </a:r>
            <a:r>
              <a:rPr lang="fa-IR" altLang="en-US">
                <a:cs typeface="B Zar" panose="00000400000000000000" pitchFamily="2" charset="-78"/>
              </a:rPr>
              <a:t>: </a:t>
            </a:r>
            <a:r>
              <a:rPr lang="fa-IR" altLang="en-US" sz="2400">
                <a:cs typeface="B Zar" panose="00000400000000000000" pitchFamily="2" charset="-78"/>
              </a:rPr>
              <a:t>قرص 100، 50 و 25 میلی گرمی.</a:t>
            </a:r>
            <a:endParaRPr lang="fa-IR" altLang="en-US">
              <a:cs typeface="B Zar" panose="00000400000000000000" pitchFamily="2" charset="-78"/>
            </a:endParaRPr>
          </a:p>
          <a:p>
            <a:pPr algn="just" rtl="1"/>
            <a:r>
              <a:rPr lang="fa-IR" altLang="en-US" sz="2400" b="1">
                <a:cs typeface="B Zar" panose="00000400000000000000" pitchFamily="2" charset="-78"/>
              </a:rPr>
              <a:t>مکانیسم اثر</a:t>
            </a:r>
            <a:r>
              <a:rPr lang="fa-IR" altLang="en-US">
                <a:cs typeface="B Zar" panose="00000400000000000000" pitchFamily="2" charset="-78"/>
              </a:rPr>
              <a:t>: </a:t>
            </a:r>
            <a:r>
              <a:rPr lang="fa-IR" altLang="en-US" sz="2400">
                <a:cs typeface="B Zar" panose="00000400000000000000" pitchFamily="2" charset="-78"/>
              </a:rPr>
              <a:t>بصورت غیر مستقیم منجر به افزایش انسولین خون و در نتیجه کاهش قند خون خصوصاً پس از غذا می شود. تاثیر این دارو وابسته به غذا می باشد.</a:t>
            </a:r>
          </a:p>
          <a:p>
            <a:pPr algn="just" rtl="1"/>
            <a:r>
              <a:rPr lang="fa-IR" altLang="en-US" sz="2400" b="1">
                <a:cs typeface="B Zar" panose="00000400000000000000" pitchFamily="2" charset="-78"/>
              </a:rPr>
              <a:t>نحوه مصرف</a:t>
            </a:r>
            <a:r>
              <a:rPr lang="fa-IR" altLang="en-US" sz="2400">
                <a:cs typeface="B Zar" panose="00000400000000000000" pitchFamily="2" charset="-78"/>
              </a:rPr>
              <a:t>: این دارو با غذا تداخلی ندارد و می توان آن را قبل یا بعد از غذا مصرف نمود.</a:t>
            </a:r>
          </a:p>
          <a:p>
            <a:pPr algn="just" rtl="1"/>
            <a:r>
              <a:rPr lang="fa-IR" altLang="en-US" sz="2400" b="1">
                <a:cs typeface="B Zar" panose="00000400000000000000" pitchFamily="2" charset="-78"/>
              </a:rPr>
              <a:t>عوارض احتمالی</a:t>
            </a:r>
            <a:r>
              <a:rPr lang="fa-IR" altLang="en-US" sz="2400">
                <a:cs typeface="B Zar" panose="00000400000000000000" pitchFamily="2" charset="-78"/>
              </a:rPr>
              <a:t>: </a:t>
            </a:r>
            <a:r>
              <a:rPr lang="fa-IR" altLang="en-US">
                <a:cs typeface="B Zar" panose="00000400000000000000" pitchFamily="2" charset="-78"/>
              </a:rPr>
              <a:t>ا</a:t>
            </a:r>
            <a:r>
              <a:rPr lang="fa-IR" altLang="en-US" sz="2400">
                <a:cs typeface="B Zar" panose="00000400000000000000" pitchFamily="2" charset="-78"/>
              </a:rPr>
              <a:t>گرچه مصرف این دارو به تنهایی عموماً عارضه ی افت قند خون را به همراه ندارد اما در مصرف با سایر داروهای ضد دیابت ممکن است علائم مربوط به افت قند خون مشاهده شود. </a:t>
            </a:r>
          </a:p>
          <a:p>
            <a:pPr algn="just" rtl="1"/>
            <a:endParaRPr lang="fa-IR" altLang="en-US" sz="2400">
              <a:cs typeface="B Zar" panose="00000400000000000000" pitchFamily="2" charset="-78"/>
            </a:endParaRPr>
          </a:p>
          <a:p>
            <a:pPr algn="just" rtl="1"/>
            <a:r>
              <a:rPr lang="fa-IR" altLang="en-US" sz="2400" b="1">
                <a:solidFill>
                  <a:srgbClr val="FF0000"/>
                </a:solidFill>
                <a:cs typeface="B Zar" panose="00000400000000000000" pitchFamily="2" charset="-78"/>
              </a:rPr>
              <a:t>* نکته: </a:t>
            </a:r>
            <a:r>
              <a:rPr lang="fa-IR" altLang="en-US" sz="2400">
                <a:cs typeface="B Zar" panose="00000400000000000000" pitchFamily="2" charset="-78"/>
              </a:rPr>
              <a:t>روی وزن اثری ندارد.</a:t>
            </a:r>
          </a:p>
          <a:p>
            <a:pPr algn="just" rtl="1"/>
            <a:r>
              <a:rPr lang="fa-IR" altLang="en-US" sz="2400">
                <a:cs typeface="B Zar" panose="00000400000000000000" pitchFamily="2" charset="-78"/>
              </a:rPr>
              <a:t>این دارو به صورت ترکیبی با متفورمین نیز وجود دارد با نام زیپمت، لازم به ذکر است که امروزه دیگر داروهای خوراکی دیابت نیز در بعضی موارد به صورت ترکیبی در یک قرص تولید می شوند.</a:t>
            </a:r>
          </a:p>
          <a:p>
            <a:pPr algn="just" rtl="1"/>
            <a:endParaRPr lang="fa-IR" altLang="en-US" sz="2400">
              <a:cs typeface="B Zar" panose="00000400000000000000" pitchFamily="2" charset="-78"/>
            </a:endParaRPr>
          </a:p>
          <a:p>
            <a:pPr algn="just" rtl="1"/>
            <a:endParaRPr lang="fa-IR" altLang="en-US" sz="2400">
              <a:cs typeface="B Zar" panose="00000400000000000000" pitchFamily="2" charset="-78"/>
            </a:endParaRPr>
          </a:p>
          <a:p>
            <a:pPr algn="just" rtl="1"/>
            <a:endParaRPr lang="fa-IR" altLang="en-US" sz="2400">
              <a:cs typeface="B Zar" panose="00000400000000000000" pitchFamily="2" charset="-78"/>
            </a:endParaRPr>
          </a:p>
          <a:p>
            <a:pPr algn="just" rtl="1"/>
            <a:endParaRPr lang="en-US" altLang="en-US">
              <a:cs typeface="B Zar" panose="00000400000000000000" pitchFamily="2" charset="-78"/>
            </a:endParaRPr>
          </a:p>
        </p:txBody>
      </p:sp>
    </p:spTree>
    <p:extLst>
      <p:ext uri="{BB962C8B-B14F-4D97-AF65-F5344CB8AC3E}">
        <p14:creationId xmlns:p14="http://schemas.microsoft.com/office/powerpoint/2010/main" val="2501353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9436" y="533401"/>
            <a:ext cx="4281488" cy="436563"/>
          </a:xfrm>
        </p:spPr>
        <p:txBody>
          <a:bodyPr>
            <a:normAutofit fontScale="90000"/>
          </a:bodyPr>
          <a:lstStyle/>
          <a:p>
            <a:pPr algn="ctr" rtl="1">
              <a:defRPr/>
            </a:pPr>
            <a:r>
              <a:rPr lang="fa-IR" sz="3600" dirty="0">
                <a:solidFill>
                  <a:srgbClr val="FF0000"/>
                </a:solidFill>
                <a:cs typeface="B Titr" pitchFamily="2" charset="-78"/>
              </a:rPr>
              <a:t>توصیه ها</a:t>
            </a:r>
            <a:br>
              <a:rPr lang="fa-IR" dirty="0"/>
            </a:br>
            <a:endParaRPr lang="en-US" dirty="0"/>
          </a:p>
        </p:txBody>
      </p:sp>
      <p:sp>
        <p:nvSpPr>
          <p:cNvPr id="3" name="Content Placeholder 2"/>
          <p:cNvSpPr>
            <a:spLocks noGrp="1"/>
          </p:cNvSpPr>
          <p:nvPr>
            <p:ph idx="1"/>
          </p:nvPr>
        </p:nvSpPr>
        <p:spPr>
          <a:xfrm>
            <a:off x="381001" y="1338943"/>
            <a:ext cx="10798628" cy="5366657"/>
          </a:xfrm>
        </p:spPr>
        <p:txBody>
          <a:bodyPr>
            <a:noAutofit/>
          </a:bodyPr>
          <a:lstStyle/>
          <a:p>
            <a:pPr algn="just" rtl="1">
              <a:defRPr/>
            </a:pPr>
            <a:r>
              <a:rPr lang="fa-IR" sz="1800" b="1" dirty="0">
                <a:cs typeface="B Nazanin" panose="00000400000000000000" pitchFamily="2" charset="-78"/>
              </a:rPr>
              <a:t>قرص هاي خوراكي پايين آورنده قند خون در بيماران مبتلا به ديابت نوع 2 استفاده مي شوند.</a:t>
            </a:r>
          </a:p>
          <a:p>
            <a:pPr algn="just" rtl="1">
              <a:defRPr/>
            </a:pPr>
            <a:endParaRPr lang="fa-IR" sz="1800" b="1" dirty="0">
              <a:cs typeface="B Nazanin" panose="00000400000000000000" pitchFamily="2" charset="-78"/>
            </a:endParaRPr>
          </a:p>
          <a:p>
            <a:pPr algn="just" rtl="1">
              <a:defRPr/>
            </a:pPr>
            <a:r>
              <a:rPr lang="fa-IR" sz="1800" b="1" dirty="0">
                <a:cs typeface="B Nazanin" panose="00000400000000000000" pitchFamily="2" charset="-78"/>
              </a:rPr>
              <a:t> بيمار بايد نام داروها، روش استفاده ( پيش و يا پس از غذا ميل شدن دارو) و عوارض احتمالي داروهاي مصرفي را ياد بگيرد.</a:t>
            </a:r>
          </a:p>
          <a:p>
            <a:pPr algn="just" rtl="1">
              <a:defRPr/>
            </a:pPr>
            <a:endParaRPr lang="fa-IR" sz="1800" b="1" dirty="0">
              <a:cs typeface="B Nazanin" panose="00000400000000000000" pitchFamily="2" charset="-78"/>
            </a:endParaRPr>
          </a:p>
          <a:p>
            <a:pPr algn="just" rtl="1">
              <a:defRPr/>
            </a:pPr>
            <a:r>
              <a:rPr lang="fa-IR" sz="1800" b="1" dirty="0">
                <a:cs typeface="B Nazanin" panose="00000400000000000000" pitchFamily="2" charset="-78"/>
              </a:rPr>
              <a:t> هيچ گاه نبايد سرخود دوز دارو را كم، زياد و يا قطع كرد.</a:t>
            </a:r>
          </a:p>
          <a:p>
            <a:pPr algn="just" rtl="1">
              <a:defRPr/>
            </a:pPr>
            <a:endParaRPr lang="fa-IR" sz="1800" b="1" dirty="0">
              <a:cs typeface="B Nazanin" panose="00000400000000000000" pitchFamily="2" charset="-78"/>
            </a:endParaRPr>
          </a:p>
          <a:p>
            <a:pPr algn="just" rtl="1">
              <a:defRPr/>
            </a:pPr>
            <a:r>
              <a:rPr lang="fa-IR" sz="1800" b="1" dirty="0">
                <a:cs typeface="B Nazanin" panose="00000400000000000000" pitchFamily="2" charset="-78"/>
              </a:rPr>
              <a:t> </a:t>
            </a:r>
            <a:r>
              <a:rPr lang="fa-IR" sz="1800" b="1" dirty="0">
                <a:solidFill>
                  <a:srgbClr val="FF0000"/>
                </a:solidFill>
                <a:cs typeface="B Nazanin" panose="00000400000000000000" pitchFamily="2" charset="-78"/>
              </a:rPr>
              <a:t>همراه داشتن ليست داروهاي مصرفي در هر ويزيت پزشك ضروري است. زيرا بسياري از داروها ممكن است اثرات نامطلوبي بر روي كنترل ديابت داشته  باشند  و يا اثرات قرص هاي مصرفي را كم  يا زياد كنند.</a:t>
            </a:r>
          </a:p>
          <a:p>
            <a:pPr algn="just" rtl="1">
              <a:buClr>
                <a:srgbClr val="5FCBEF"/>
              </a:buClr>
              <a:defRPr/>
            </a:pPr>
            <a:r>
              <a:rPr lang="fa-IR" sz="1800" b="1" dirty="0">
                <a:cs typeface="B Nazanin" panose="00000400000000000000" pitchFamily="2" charset="-78"/>
              </a:rPr>
              <a:t> بهترين نتيجه درماني از مصرف قرص هاي خوراكي پايين آورنده قند خون تنها هنگام انجام هم زمان فعاليت بدني منظم، رعايت برنامه غذايي صحيح و در صورت لزوم كاهش وزن به دست مي آيد.</a:t>
            </a:r>
          </a:p>
          <a:p>
            <a:pPr algn="just" rtl="1">
              <a:buClr>
                <a:srgbClr val="5FCBEF"/>
              </a:buClr>
              <a:defRPr/>
            </a:pPr>
            <a:endParaRPr lang="fa-IR" sz="1800" b="1" dirty="0">
              <a:cs typeface="B Nazanin" panose="00000400000000000000" pitchFamily="2" charset="-78"/>
            </a:endParaRPr>
          </a:p>
          <a:p>
            <a:pPr algn="just" rtl="1">
              <a:buClr>
                <a:srgbClr val="5FCBEF"/>
              </a:buClr>
              <a:defRPr/>
            </a:pPr>
            <a:r>
              <a:rPr lang="fa-IR" sz="1800" b="1" dirty="0">
                <a:cs typeface="B Nazanin" panose="00000400000000000000" pitchFamily="2" charset="-78"/>
              </a:rPr>
              <a:t>مصرف قرص هاي خوراكي به معني ترك انجام فعاليت بدني منظم و عدم رعايت برنامه غذايي صحيح نيست چرا كه در اين صورت، استفاده از اين قرص ها به تنهايي كمك كننده نخواهد بود.</a:t>
            </a:r>
          </a:p>
          <a:p>
            <a:pPr algn="just" rtl="1">
              <a:defRPr/>
            </a:pPr>
            <a:endParaRPr lang="fa-IR" sz="2000" b="1" dirty="0">
              <a:cs typeface="B Nazanin" panose="00000400000000000000" pitchFamily="2" charset="-78"/>
            </a:endParaRPr>
          </a:p>
          <a:p>
            <a:pPr marL="0" indent="0" algn="just" rtl="1">
              <a:buNone/>
              <a:defRPr/>
            </a:pPr>
            <a:endParaRPr lang="en-US" sz="2400" dirty="0">
              <a:cs typeface="B Zar" panose="00000400000000000000" pitchFamily="2" charset="-78"/>
            </a:endParaRPr>
          </a:p>
        </p:txBody>
      </p:sp>
    </p:spTree>
    <p:extLst>
      <p:ext uri="{BB962C8B-B14F-4D97-AF65-F5344CB8AC3E}">
        <p14:creationId xmlns:p14="http://schemas.microsoft.com/office/powerpoint/2010/main" val="3832692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446313" y="0"/>
            <a:ext cx="10504715" cy="659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rtl="1">
              <a:lnSpc>
                <a:spcPct val="115000"/>
              </a:lnSpc>
            </a:pPr>
            <a:r>
              <a:rPr lang="fa-IR" altLang="en-US" b="1" dirty="0">
                <a:latin typeface="Calibri" panose="020F0502020204030204" pitchFamily="34" charset="0"/>
                <a:cs typeface="B Titr" panose="00000700000000000000" pitchFamily="2" charset="-78"/>
              </a:rPr>
              <a:t>رعايت دستورات و پیگیری منظم درمان</a:t>
            </a:r>
          </a:p>
          <a:p>
            <a:pPr algn="justLow" rtl="1">
              <a:lnSpc>
                <a:spcPct val="115000"/>
              </a:lnSpc>
            </a:pPr>
            <a:endParaRPr lang="en-US" altLang="en-US" dirty="0">
              <a:latin typeface="Calibri" panose="020F0502020204030204" pitchFamily="34" charset="0"/>
              <a:cs typeface="B Titr" panose="00000700000000000000" pitchFamily="2" charset="-78"/>
            </a:endParaRPr>
          </a:p>
          <a:p>
            <a:pPr algn="justLow" rtl="1">
              <a:buFont typeface="Symbol" panose="05050102010706020507" pitchFamily="18" charset="2"/>
              <a:buChar char=""/>
            </a:pPr>
            <a:r>
              <a:rPr lang="fa-IR" altLang="en-US" sz="2000" dirty="0">
                <a:latin typeface="Constantia" panose="02030602050306030303" pitchFamily="18" charset="0"/>
                <a:ea typeface="Majalla UI"/>
                <a:cs typeface="Majalla UI"/>
              </a:rPr>
              <a:t>اگر دارویی برای بیمار تجویز شده است:</a:t>
            </a:r>
          </a:p>
          <a:p>
            <a:pPr algn="justLow" rtl="1"/>
            <a:endParaRPr lang="en-US" altLang="en-US" sz="2000" dirty="0">
              <a:latin typeface="Constantia" panose="02030602050306030303" pitchFamily="18" charset="0"/>
              <a:ea typeface="Majalla UI"/>
              <a:cs typeface="Majalla UI"/>
            </a:endParaRPr>
          </a:p>
          <a:p>
            <a:pPr algn="justLow" rtl="1">
              <a:buFont typeface="Courier New" panose="02070309020205020404" pitchFamily="49" charset="0"/>
              <a:buChar char="o"/>
            </a:pPr>
            <a:r>
              <a:rPr lang="fa-IR" altLang="en-US" sz="2000" dirty="0">
                <a:latin typeface="Constantia" panose="02030602050306030303" pitchFamily="18" charset="0"/>
                <a:ea typeface="Majalla UI"/>
                <a:cs typeface="Majalla UI"/>
              </a:rPr>
              <a:t>آموزش به بیمار در مورد چگونگی مصرف آن  در منزل یا آموزش به </a:t>
            </a:r>
            <a:r>
              <a:rPr lang="fa-IR" altLang="en-US" sz="2000" b="1" dirty="0">
                <a:latin typeface="Constantia" panose="02030602050306030303" pitchFamily="18" charset="0"/>
                <a:ea typeface="Majalla UI"/>
                <a:cs typeface="Majalla UI"/>
              </a:rPr>
              <a:t>همراه بیمار</a:t>
            </a:r>
          </a:p>
          <a:p>
            <a:pPr algn="justLow" rtl="1"/>
            <a:endParaRPr lang="en-US" altLang="en-US" sz="2000" dirty="0">
              <a:latin typeface="Constantia" panose="02030602050306030303" pitchFamily="18" charset="0"/>
              <a:ea typeface="Majalla UI"/>
              <a:cs typeface="Majalla UI"/>
            </a:endParaRPr>
          </a:p>
          <a:p>
            <a:pPr algn="justLow" rtl="1">
              <a:buFont typeface="Courier New" panose="02070309020205020404" pitchFamily="49" charset="0"/>
              <a:buChar char="o"/>
            </a:pPr>
            <a:r>
              <a:rPr lang="fa-IR" altLang="en-US" sz="2000" dirty="0">
                <a:latin typeface="Constantia" panose="02030602050306030303" pitchFamily="18" charset="0"/>
                <a:ea typeface="Majalla UI"/>
                <a:cs typeface="Majalla UI"/>
              </a:rPr>
              <a:t>توضیح دادن تفاوت بین داروهای کنترل بلند مدت (به عنوان مثال فشارخون) و داروهایی برای تسکین سریع ( به عنوان مثال خس خس سینه )</a:t>
            </a:r>
          </a:p>
          <a:p>
            <a:pPr algn="justLow" rtl="1"/>
            <a:endParaRPr lang="en-US" altLang="en-US" sz="2000" dirty="0">
              <a:latin typeface="Constantia" panose="02030602050306030303" pitchFamily="18" charset="0"/>
              <a:ea typeface="Majalla UI"/>
              <a:cs typeface="Majalla UI"/>
            </a:endParaRPr>
          </a:p>
          <a:p>
            <a:pPr algn="justLow" rtl="1">
              <a:buFont typeface="Courier New" panose="02070309020205020404" pitchFamily="49" charset="0"/>
              <a:buChar char="o"/>
            </a:pPr>
            <a:r>
              <a:rPr lang="fa-IR" altLang="en-US" sz="2000" dirty="0">
                <a:latin typeface="Constantia" panose="02030602050306030303" pitchFamily="18" charset="0"/>
                <a:ea typeface="Majalla UI"/>
                <a:cs typeface="Majalla UI"/>
              </a:rPr>
              <a:t>بیان دلیل تجویز دارو / داروها به بیمار</a:t>
            </a:r>
          </a:p>
          <a:p>
            <a:pPr algn="justLow" rtl="1"/>
            <a:endParaRPr lang="en-US" altLang="en-US" sz="2000" dirty="0">
              <a:latin typeface="Constantia" panose="02030602050306030303" pitchFamily="18" charset="0"/>
              <a:ea typeface="Majalla UI"/>
              <a:cs typeface="Majalla UI"/>
            </a:endParaRPr>
          </a:p>
          <a:p>
            <a:pPr algn="justLow" rtl="1">
              <a:buFont typeface="Symbol" panose="05050102010706020507" pitchFamily="18" charset="2"/>
              <a:buChar char=""/>
            </a:pPr>
            <a:r>
              <a:rPr lang="fa-IR" altLang="en-US" sz="2000" dirty="0">
                <a:latin typeface="Constantia" panose="02030602050306030303" pitchFamily="18" charset="0"/>
                <a:ea typeface="Majalla UI"/>
                <a:cs typeface="Majalla UI"/>
              </a:rPr>
              <a:t>نشان دادن مقدار (</a:t>
            </a:r>
            <a:r>
              <a:rPr lang="en-US" altLang="en-US" sz="2000" dirty="0">
                <a:latin typeface="Constantia" panose="02030602050306030303" pitchFamily="18" charset="0"/>
                <a:ea typeface="Majalla UI"/>
                <a:cs typeface="Majalla UI"/>
              </a:rPr>
              <a:t>dose</a:t>
            </a:r>
            <a:r>
              <a:rPr lang="fa-IR" altLang="en-US" sz="2000" dirty="0">
                <a:latin typeface="Constantia" panose="02030602050306030303" pitchFamily="18" charset="0"/>
                <a:ea typeface="Majalla UI"/>
                <a:cs typeface="Majalla UI"/>
              </a:rPr>
              <a:t>) مناسب دارو به بیمار</a:t>
            </a:r>
          </a:p>
          <a:p>
            <a:pPr algn="justLow" rtl="1"/>
            <a:endParaRPr lang="en-US" altLang="en-US" sz="2000" dirty="0">
              <a:latin typeface="Constantia" panose="02030602050306030303" pitchFamily="18" charset="0"/>
              <a:ea typeface="Majalla UI"/>
              <a:cs typeface="Majalla UI"/>
            </a:endParaRPr>
          </a:p>
          <a:p>
            <a:pPr algn="justLow" rtl="1">
              <a:buFont typeface="Symbol" panose="05050102010706020507" pitchFamily="18" charset="2"/>
              <a:buChar char=""/>
            </a:pPr>
            <a:r>
              <a:rPr lang="fa-IR" altLang="en-US" sz="2000" dirty="0">
                <a:latin typeface="Constantia" panose="02030602050306030303" pitchFamily="18" charset="0"/>
                <a:ea typeface="Majalla UI"/>
                <a:cs typeface="Majalla UI"/>
              </a:rPr>
              <a:t>توضیح دادن تعداد دفعات مصرف دارو در روز</a:t>
            </a:r>
            <a:endParaRPr lang="en-US" altLang="en-US" sz="2000" dirty="0">
              <a:latin typeface="Constantia" panose="02030602050306030303" pitchFamily="18" charset="0"/>
              <a:ea typeface="Majalla UI"/>
              <a:cs typeface="Majalla UI"/>
            </a:endParaRPr>
          </a:p>
          <a:p>
            <a:pPr algn="justLow" rtl="1">
              <a:buFont typeface="Symbol" panose="05050102010706020507" pitchFamily="18" charset="2"/>
              <a:buChar char=""/>
            </a:pPr>
            <a:r>
              <a:rPr lang="fa-IR" altLang="en-US" sz="2000" dirty="0">
                <a:latin typeface="Constantia" panose="02030602050306030303" pitchFamily="18" charset="0"/>
                <a:ea typeface="Majalla UI"/>
                <a:cs typeface="Majalla UI"/>
              </a:rPr>
              <a:t>توضيح دادن در خصوص برچسب و بسته بندی قرصها</a:t>
            </a:r>
            <a:endParaRPr lang="en-US" altLang="en-US" sz="2000" dirty="0">
              <a:latin typeface="Constantia" panose="02030602050306030303" pitchFamily="18" charset="0"/>
              <a:ea typeface="Majalla UI"/>
              <a:cs typeface="Majalla UI"/>
            </a:endParaRPr>
          </a:p>
          <a:p>
            <a:pPr algn="justLow" rtl="1">
              <a:buFont typeface="Symbol" panose="05050102010706020507" pitchFamily="18" charset="2"/>
              <a:buChar char=""/>
            </a:pPr>
            <a:r>
              <a:rPr lang="fa-IR" altLang="en-US" sz="2000" dirty="0">
                <a:latin typeface="Constantia" panose="02030602050306030303" pitchFamily="18" charset="0"/>
                <a:ea typeface="Majalla UI"/>
                <a:cs typeface="Majalla UI"/>
              </a:rPr>
              <a:t>بررسی درک بیمار از مصرف داروی تجویز شده قبل از این که بیمار مرکز سلامت را ترک کند.</a:t>
            </a:r>
          </a:p>
          <a:p>
            <a:pPr algn="justLow" rtl="1"/>
            <a:endParaRPr lang="en-US" altLang="en-US" sz="2000" dirty="0">
              <a:latin typeface="Constantia" panose="02030602050306030303" pitchFamily="18" charset="0"/>
              <a:ea typeface="Majalla UI"/>
              <a:cs typeface="Majalla UI"/>
            </a:endParaRPr>
          </a:p>
          <a:p>
            <a:pPr algn="justLow" rtl="1">
              <a:lnSpc>
                <a:spcPct val="115000"/>
              </a:lnSpc>
              <a:buFont typeface="Symbol" panose="05050102010706020507" pitchFamily="18" charset="2"/>
              <a:buChar char=""/>
            </a:pPr>
            <a:r>
              <a:rPr lang="fa-IR" altLang="en-US" sz="2000" dirty="0">
                <a:latin typeface="Constantia" panose="02030602050306030303" pitchFamily="18" charset="0"/>
                <a:ea typeface="Majalla UI"/>
                <a:cs typeface="Majalla UI"/>
              </a:rPr>
              <a:t>توضیح اهمیت:</a:t>
            </a:r>
            <a:endParaRPr lang="en-US" altLang="en-US" sz="2000" dirty="0">
              <a:latin typeface="Constantia" panose="02030602050306030303" pitchFamily="18" charset="0"/>
              <a:ea typeface="Majalla UI"/>
              <a:cs typeface="Majalla UI"/>
            </a:endParaRPr>
          </a:p>
          <a:p>
            <a:pPr algn="justLow" rtl="1">
              <a:buFont typeface="Courier New" panose="02070309020205020404" pitchFamily="49" charset="0"/>
              <a:buChar char="o"/>
            </a:pPr>
            <a:r>
              <a:rPr lang="fa-IR" altLang="en-US" sz="2000" dirty="0">
                <a:latin typeface="Constantia" panose="02030602050306030303" pitchFamily="18" charset="0"/>
                <a:ea typeface="Majalla UI"/>
                <a:cs typeface="Majalla UI"/>
              </a:rPr>
              <a:t>داشتن ذخیره کافی از داروها</a:t>
            </a:r>
            <a:endParaRPr lang="en-US" altLang="en-US" sz="2000" dirty="0">
              <a:latin typeface="Constantia" panose="02030602050306030303" pitchFamily="18" charset="0"/>
              <a:ea typeface="Majalla UI"/>
              <a:cs typeface="Majalla UI"/>
            </a:endParaRPr>
          </a:p>
          <a:p>
            <a:pPr algn="justLow" rtl="1">
              <a:buFont typeface="Courier New" panose="02070309020205020404" pitchFamily="49" charset="0"/>
              <a:buChar char="o"/>
            </a:pPr>
            <a:r>
              <a:rPr lang="fa-IR" altLang="en-US" sz="2000" dirty="0">
                <a:latin typeface="Constantia" panose="02030602050306030303" pitchFamily="18" charset="0"/>
                <a:ea typeface="Majalla UI"/>
                <a:cs typeface="Majalla UI"/>
              </a:rPr>
              <a:t>توصيه و تاكيد بر نیاز به مصرف داروها به طور منظم، حتی اگر هیچ علامتی ندارد</a:t>
            </a:r>
            <a:endParaRPr lang="en-US" altLang="en-US" sz="2000" dirty="0">
              <a:latin typeface="Constantia" panose="02030602050306030303" pitchFamily="18" charset="0"/>
              <a:ea typeface="Majalla UI"/>
              <a:cs typeface="Majalla UI"/>
            </a:endParaRPr>
          </a:p>
          <a:p>
            <a:pPr algn="justLow" rtl="1">
              <a:lnSpc>
                <a:spcPct val="115000"/>
              </a:lnSpc>
            </a:pPr>
            <a:endParaRPr lang="en-US" altLang="en-US" sz="1600" dirty="0">
              <a:latin typeface="Calibri" panose="020F0502020204030204" pitchFamily="34" charset="0"/>
            </a:endParaRPr>
          </a:p>
        </p:txBody>
      </p:sp>
    </p:spTree>
    <p:extLst>
      <p:ext uri="{BB962C8B-B14F-4D97-AF65-F5344CB8AC3E}">
        <p14:creationId xmlns:p14="http://schemas.microsoft.com/office/powerpoint/2010/main" val="32931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213" y="228803"/>
            <a:ext cx="10766987" cy="1066800"/>
          </a:xfrm>
        </p:spPr>
        <p:txBody>
          <a:bodyPr>
            <a:normAutofit/>
          </a:bodyPr>
          <a:lstStyle/>
          <a:p>
            <a:pPr algn="ctr" rtl="1"/>
            <a:r>
              <a:rPr lang="fa-IR" sz="3600" dirty="0">
                <a:cs typeface="B Titr" panose="00000700000000000000" pitchFamily="2" charset="-78"/>
              </a:rPr>
              <a:t>انسولین</a:t>
            </a:r>
            <a:endParaRPr lang="en-US" sz="3600" dirty="0">
              <a:cs typeface="B Titr" panose="00000700000000000000" pitchFamily="2" charset="-78"/>
            </a:endParaRPr>
          </a:p>
        </p:txBody>
      </p:sp>
      <p:sp>
        <p:nvSpPr>
          <p:cNvPr id="3" name="Content Placeholder 2"/>
          <p:cNvSpPr>
            <a:spLocks noGrp="1"/>
          </p:cNvSpPr>
          <p:nvPr>
            <p:ph idx="1"/>
          </p:nvPr>
        </p:nvSpPr>
        <p:spPr>
          <a:xfrm>
            <a:off x="195943" y="1556792"/>
            <a:ext cx="11538857" cy="5017744"/>
          </a:xfrm>
        </p:spPr>
        <p:txBody>
          <a:bodyPr>
            <a:normAutofit/>
          </a:bodyPr>
          <a:lstStyle/>
          <a:p>
            <a:pPr algn="r" rtl="1"/>
            <a:r>
              <a:rPr lang="fa-IR" b="1" dirty="0">
                <a:cs typeface="B Nazanin" panose="00000400000000000000" pitchFamily="2" charset="-78"/>
              </a:rPr>
              <a:t>روش های گوناگون و متعددی برای تزریق انسولین وجود دارد، مانند سرنگ، قلم و پمپ انسولین.</a:t>
            </a:r>
          </a:p>
          <a:p>
            <a:pPr algn="r" rtl="1"/>
            <a:r>
              <a:rPr lang="ar-SA" b="1" dirty="0">
                <a:cs typeface="B Nazanin" panose="00000400000000000000" pitchFamily="2" charset="-78"/>
              </a:rPr>
              <a:t>تزریق انسولین به صورت زیر جلدی و اغلب بدون هیچ گونه درد و یا سوزشی انجام می شود.</a:t>
            </a:r>
            <a:endParaRPr lang="fa-IR" b="1" dirty="0">
              <a:cs typeface="B Nazanin" panose="00000400000000000000" pitchFamily="2" charset="-78"/>
            </a:endParaRPr>
          </a:p>
          <a:p>
            <a:pPr algn="r" rtl="1"/>
            <a:r>
              <a:rPr lang="ar-SA" b="1" dirty="0">
                <a:cs typeface="B Nazanin" panose="00000400000000000000" pitchFamily="2" charset="-78"/>
              </a:rPr>
              <a:t>سرعت جذب انسولین، به محل تزریق بستگی دارد. به طور مثال جذب انسولین تزریق شده برروی ران ها کندتر از ناحیه شکم صورت می گیرد.</a:t>
            </a:r>
            <a:endParaRPr lang="fa-IR" b="1" dirty="0">
              <a:cs typeface="B Nazanin" panose="00000400000000000000" pitchFamily="2" charset="-78"/>
            </a:endParaRPr>
          </a:p>
          <a:p>
            <a:pPr algn="r" rtl="1"/>
            <a:r>
              <a:rPr lang="ar-SA" b="1" dirty="0">
                <a:cs typeface="B Nazanin" panose="00000400000000000000" pitchFamily="2" charset="-78"/>
              </a:rPr>
              <a:t>از تزریق انسولین در یک ناح</a:t>
            </a:r>
            <a:r>
              <a:rPr lang="fa-IR" b="1" dirty="0">
                <a:cs typeface="B Nazanin" panose="00000400000000000000" pitchFamily="2" charset="-78"/>
              </a:rPr>
              <a:t>یه</a:t>
            </a:r>
            <a:r>
              <a:rPr lang="ar-SA" b="1" dirty="0">
                <a:cs typeface="B Nazanin" panose="00000400000000000000" pitchFamily="2" charset="-78"/>
              </a:rPr>
              <a:t> ثابت که موجب ایجاد توده های چربی در زیر پوست و مانع از جذب به موقع انسولین می گردد، خودداری </a:t>
            </a:r>
            <a:r>
              <a:rPr lang="fa-IR" b="1" dirty="0">
                <a:cs typeface="B Nazanin" panose="00000400000000000000" pitchFamily="2" charset="-78"/>
              </a:rPr>
              <a:t>شود.</a:t>
            </a:r>
          </a:p>
          <a:p>
            <a:pPr algn="r" rtl="1"/>
            <a:r>
              <a:rPr lang="ar-SA" b="1" dirty="0">
                <a:cs typeface="B Nazanin" panose="00000400000000000000" pitchFamily="2" charset="-78"/>
              </a:rPr>
              <a:t>محل تزریق را به صورت گردشی عوض </a:t>
            </a:r>
            <a:r>
              <a:rPr lang="fa-IR" b="1" dirty="0">
                <a:cs typeface="B Nazanin" panose="00000400000000000000" pitchFamily="2" charset="-78"/>
              </a:rPr>
              <a:t>شود. بهتر است در محلی که تزریق انجام شده تا یک ماه بعد تزریق انجام نشود.</a:t>
            </a:r>
            <a:endParaRPr lang="en-US" b="1" dirty="0">
              <a:cs typeface="B Nazanin" panose="00000400000000000000" pitchFamily="2" charset="-78"/>
            </a:endParaRPr>
          </a:p>
          <a:p>
            <a:endParaRPr lang="en-US" dirty="0"/>
          </a:p>
        </p:txBody>
      </p:sp>
    </p:spTree>
    <p:extLst>
      <p:ext uri="{BB962C8B-B14F-4D97-AF65-F5344CB8AC3E}">
        <p14:creationId xmlns:p14="http://schemas.microsoft.com/office/powerpoint/2010/main" val="178882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007435" y="756127"/>
            <a:ext cx="5469876" cy="5593108"/>
          </a:xfrm>
          <a:prstGeom prst="rect">
            <a:avLst/>
          </a:prstGeom>
        </p:spPr>
      </p:pic>
      <p:sp>
        <p:nvSpPr>
          <p:cNvPr id="3" name="Text Placeholder 2"/>
          <p:cNvSpPr>
            <a:spLocks noGrp="1"/>
          </p:cNvSpPr>
          <p:nvPr>
            <p:ph type="body" sz="half" idx="2"/>
          </p:nvPr>
        </p:nvSpPr>
        <p:spPr>
          <a:xfrm>
            <a:off x="6864085" y="2708920"/>
            <a:ext cx="4511040" cy="3671078"/>
          </a:xfrm>
        </p:spPr>
        <p:txBody>
          <a:bodyPr>
            <a:normAutofit/>
          </a:bodyPr>
          <a:lstStyle/>
          <a:p>
            <a:pPr algn="ctr"/>
            <a:endParaRPr lang="en-US" sz="4000" b="1" dirty="0">
              <a:solidFill>
                <a:schemeClr val="tx2"/>
              </a:solidFill>
              <a:latin typeface="Bebas Neue"/>
              <a:ea typeface="Bebas Neue"/>
              <a:cs typeface="Bebas Neue"/>
            </a:endParaRPr>
          </a:p>
        </p:txBody>
      </p:sp>
    </p:spTree>
    <p:extLst>
      <p:ext uri="{BB962C8B-B14F-4D97-AF65-F5344CB8AC3E}">
        <p14:creationId xmlns:p14="http://schemas.microsoft.com/office/powerpoint/2010/main" val="994744241"/>
      </p:ext>
    </p:extLst>
  </p:cSld>
  <p:clrMapOvr>
    <a:masterClrMapping/>
  </p:clrMapOvr>
  <mc:AlternateContent xmlns:mc="http://schemas.openxmlformats.org/markup-compatibility/2006" xmlns:p14="http://schemas.microsoft.com/office/powerpoint/2010/main">
    <mc:Choice Requires="p14">
      <p:transition spd="slow" p14:dur="2500">
        <p:dissolve/>
      </p:transition>
    </mc:Choice>
    <mc:Fallback xmlns="">
      <p:transition spd="slow">
        <p:dissolv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1738"/>
            <a:ext cx="10515600" cy="830317"/>
          </a:xfrm>
        </p:spPr>
        <p:txBody>
          <a:bodyPr/>
          <a:lstStyle/>
          <a:p>
            <a:pPr algn="ctr" rtl="1"/>
            <a:r>
              <a:rPr lang="fa-IR" dirty="0">
                <a:solidFill>
                  <a:schemeClr val="accent6">
                    <a:lumMod val="50000"/>
                  </a:schemeClr>
                </a:solidFill>
              </a:rPr>
              <a:t>ادامه مراقبت غیرپزشک</a:t>
            </a:r>
            <a:endParaRPr lang="en-US" dirty="0">
              <a:solidFill>
                <a:schemeClr val="accent6">
                  <a:lumMod val="50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43781"/>
            <a:ext cx="12192000" cy="5795306"/>
          </a:xfrm>
        </p:spPr>
      </p:pic>
    </p:spTree>
    <p:extLst>
      <p:ext uri="{BB962C8B-B14F-4D97-AF65-F5344CB8AC3E}">
        <p14:creationId xmlns:p14="http://schemas.microsoft.com/office/powerpoint/2010/main" val="4215067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8680"/>
            <a:ext cx="10972800" cy="864096"/>
          </a:xfrm>
        </p:spPr>
        <p:txBody>
          <a:bodyPr/>
          <a:lstStyle/>
          <a:p>
            <a:pPr algn="r"/>
            <a:r>
              <a:rPr lang="fa-IR" b="1" dirty="0">
                <a:cs typeface="B Titr" panose="00000700000000000000" pitchFamily="2" charset="-78"/>
              </a:rPr>
              <a:t> بيماري  ديابت  چيست؟</a:t>
            </a:r>
            <a:endParaRPr lang="en-US" dirty="0"/>
          </a:p>
        </p:txBody>
      </p:sp>
      <p:sp>
        <p:nvSpPr>
          <p:cNvPr id="3" name="Content Placeholder 2"/>
          <p:cNvSpPr>
            <a:spLocks noGrp="1"/>
          </p:cNvSpPr>
          <p:nvPr>
            <p:ph sz="half" idx="1"/>
          </p:nvPr>
        </p:nvSpPr>
        <p:spPr>
          <a:xfrm>
            <a:off x="609600" y="1628801"/>
            <a:ext cx="7022571" cy="4775533"/>
          </a:xfrm>
        </p:spPr>
        <p:txBody>
          <a:bodyPr>
            <a:normAutofit/>
          </a:bodyPr>
          <a:lstStyle/>
          <a:p>
            <a:pPr algn="just" rtl="1"/>
            <a:r>
              <a:rPr lang="fa-IR" sz="2400" b="1" dirty="0">
                <a:cs typeface="B Nazanin" panose="00000400000000000000" pitchFamily="2" charset="-78"/>
              </a:rPr>
              <a:t>مواد  غذايي بعد از مصرف در بدن به صورت قند ( گلوكز)  در مي‌آيد و از  اين قند  براي  توليد  انرژي استفاده  مي‌شود.</a:t>
            </a:r>
          </a:p>
          <a:p>
            <a:pPr algn="just" rtl="1"/>
            <a:r>
              <a:rPr lang="fa-IR" sz="2400" b="1" dirty="0">
                <a:cs typeface="B Nazanin" panose="00000400000000000000" pitchFamily="2" charset="-78"/>
              </a:rPr>
              <a:t>اگر  انسولين  كم باشد و  يا نتواند خوب  كار  كند، قند وارد سلول نشده و سلول گرسنه  مي‌ماند و در  نتيجه  كار بدن دچار  اشكال  مي‌شود، از طرفي قند خون بالا رفته و قند خون بالا  مي‌تواند مانند سم عمل  كرده و به  سلول‌ها و  بافت‌هاي بدن  آسيب برساند.</a:t>
            </a:r>
          </a:p>
          <a:p>
            <a:pPr marL="109728" indent="0">
              <a:buNone/>
            </a:pPr>
            <a:endParaRPr lang="fa-IR" dirty="0"/>
          </a:p>
        </p:txBody>
      </p:sp>
      <p:pic>
        <p:nvPicPr>
          <p:cNvPr id="5" name="Content Placeholder 4"/>
          <p:cNvPicPr>
            <a:picLocks noGrp="1" noChangeAspect="1"/>
          </p:cNvPicPr>
          <p:nvPr>
            <p:ph sz="half" idx="2"/>
          </p:nvPr>
        </p:nvPicPr>
        <p:blipFill>
          <a:blip r:embed="rId2"/>
          <a:stretch>
            <a:fillRect/>
          </a:stretch>
        </p:blipFill>
        <p:spPr>
          <a:xfrm>
            <a:off x="7632171" y="2060849"/>
            <a:ext cx="3641660" cy="2895851"/>
          </a:xfrm>
          <a:prstGeom prst="rect">
            <a:avLst/>
          </a:prstGeom>
        </p:spPr>
      </p:pic>
    </p:spTree>
    <p:extLst>
      <p:ext uri="{BB962C8B-B14F-4D97-AF65-F5344CB8AC3E}">
        <p14:creationId xmlns:p14="http://schemas.microsoft.com/office/powerpoint/2010/main" val="356795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058988" y="1164771"/>
            <a:ext cx="7993062" cy="647700"/>
          </a:xfrm>
        </p:spPr>
        <p:txBody>
          <a:bodyPr/>
          <a:lstStyle/>
          <a:p>
            <a:pPr algn="ctr"/>
            <a:r>
              <a:rPr lang="fa-IR" altLang="en-US" sz="3600" dirty="0">
                <a:cs typeface="B Titr" panose="00000700000000000000" pitchFamily="2" charset="-78"/>
              </a:rPr>
              <a:t>كنترل مطلوب چربي هاي خون</a:t>
            </a:r>
            <a:endParaRPr lang="en-US" altLang="en-US" sz="3600" dirty="0">
              <a:cs typeface="B Titr" panose="00000700000000000000" pitchFamily="2" charset="-78"/>
            </a:endParaRPr>
          </a:p>
        </p:txBody>
      </p:sp>
      <p:sp>
        <p:nvSpPr>
          <p:cNvPr id="3" name="Content Placeholder 2"/>
          <p:cNvSpPr>
            <a:spLocks noGrp="1"/>
          </p:cNvSpPr>
          <p:nvPr>
            <p:ph idx="1"/>
          </p:nvPr>
        </p:nvSpPr>
        <p:spPr>
          <a:xfrm>
            <a:off x="1099457" y="2209800"/>
            <a:ext cx="10199914" cy="4084638"/>
          </a:xfrm>
        </p:spPr>
        <p:txBody>
          <a:bodyPr/>
          <a:lstStyle/>
          <a:p>
            <a:pPr algn="just" rtl="1"/>
            <a:r>
              <a:rPr lang="fa-IR" altLang="en-US" sz="2500" dirty="0">
                <a:latin typeface="Arial" panose="020B0604020202020204" pitchFamily="34" charset="0"/>
                <a:cs typeface="B Mitra" panose="00000400000000000000" pitchFamily="2" charset="-78"/>
              </a:rPr>
              <a:t>بيماران ديابتي شانس بيشتري براي ابتلا به فشارخون بالا و يا اختلال چربي هاي خون دارند.</a:t>
            </a:r>
          </a:p>
          <a:p>
            <a:pPr marL="0" indent="0" algn="just" rtl="1">
              <a:buNone/>
            </a:pPr>
            <a:endParaRPr lang="en-US" altLang="en-US" sz="2500" dirty="0">
              <a:latin typeface="Arial" panose="020B0604020202020204" pitchFamily="34" charset="0"/>
              <a:cs typeface="B Mitra" panose="00000400000000000000" pitchFamily="2" charset="-78"/>
            </a:endParaRPr>
          </a:p>
          <a:p>
            <a:pPr algn="just" rtl="1">
              <a:lnSpc>
                <a:spcPct val="150000"/>
              </a:lnSpc>
            </a:pPr>
            <a:r>
              <a:rPr lang="fa-IR" altLang="en-US" sz="2500" dirty="0">
                <a:latin typeface="Arial" panose="020B0604020202020204" pitchFamily="34" charset="0"/>
                <a:cs typeface="B Mitra" panose="00000400000000000000" pitchFamily="2" charset="-78"/>
              </a:rPr>
              <a:t>حداقل سالي يك بار بايد چربي هاي خون بيماران ديابتي اندازه گيري شود و (آزمایش ثبت شود) و در بیماران بالای 40 سال علاوه بر درمان هاي غير دارويي (تغذيه مناسب، فعاليت بدني كافي قطع مصرف دخانيات و الكل) تحت درمان دارويي هم قرار گيرند.</a:t>
            </a:r>
            <a:endParaRPr lang="en-US" altLang="en-US" sz="2500" dirty="0">
              <a:latin typeface="Arial" panose="020B0604020202020204" pitchFamily="34" charset="0"/>
              <a:cs typeface="B Mitra" panose="00000400000000000000" pitchFamily="2" charset="-78"/>
            </a:endParaRPr>
          </a:p>
          <a:p>
            <a:pPr algn="r" rtl="1"/>
            <a:endParaRPr lang="en-US" altLang="en-US" dirty="0">
              <a:cs typeface="Majalla UI"/>
            </a:endParaRPr>
          </a:p>
        </p:txBody>
      </p:sp>
    </p:spTree>
    <p:extLst>
      <p:ext uri="{BB962C8B-B14F-4D97-AF65-F5344CB8AC3E}">
        <p14:creationId xmlns:p14="http://schemas.microsoft.com/office/powerpoint/2010/main" val="2912063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576943" y="1110343"/>
            <a:ext cx="10809513" cy="294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a:lnSpc>
                <a:spcPct val="115000"/>
              </a:lnSpc>
            </a:pPr>
            <a:r>
              <a:rPr lang="ar-SA" altLang="en-US" b="1" dirty="0">
                <a:solidFill>
                  <a:srgbClr val="000000"/>
                </a:solidFill>
                <a:latin typeface="Tahoma" panose="020B0604030504040204" pitchFamily="34" charset="0"/>
                <a:cs typeface="B Titr" panose="00000700000000000000" pitchFamily="2" charset="-78"/>
              </a:rPr>
              <a:t>درمان دارویی در کلسترول خون بالا </a:t>
            </a:r>
            <a:endParaRPr lang="fa-IR" altLang="en-US" b="1" dirty="0">
              <a:solidFill>
                <a:srgbClr val="000000"/>
              </a:solidFill>
              <a:latin typeface="Tahoma" panose="020B0604030504040204" pitchFamily="34" charset="0"/>
              <a:cs typeface="B Titr" panose="00000700000000000000" pitchFamily="2" charset="-78"/>
            </a:endParaRPr>
          </a:p>
          <a:p>
            <a:pPr algn="r" rtl="1">
              <a:lnSpc>
                <a:spcPct val="115000"/>
              </a:lnSpc>
            </a:pPr>
            <a:endParaRPr lang="en-US" altLang="en-US" dirty="0">
              <a:cs typeface="B Titr" panose="00000700000000000000" pitchFamily="2" charset="-78"/>
            </a:endParaRPr>
          </a:p>
          <a:p>
            <a:pPr algn="justLow" rtl="1">
              <a:lnSpc>
                <a:spcPct val="115000"/>
              </a:lnSpc>
            </a:pPr>
            <a:r>
              <a:rPr lang="ar-SA" altLang="en-US" sz="2500" dirty="0">
                <a:cs typeface="B Mitra" panose="00000400000000000000" pitchFamily="2" charset="-78"/>
              </a:rPr>
              <a:t>استاتین‌ها گروهی از داروها هستند که بیشترین تجویز را برای کاهش کلسترول خون به خود اختصاص داده اند. استاتین‌ها مسیر ساخت کلسترول توسط کبد را مسدود می‌کنند، بنابراین سلول‌های کبدی تهی از کلسترول می‌شوند و نهایتا" باعث می‌شود که کبد کلسترول را از خون برداشت و جمع آوری کند. هم چنین استاتین‌ها به جذب مجدد کلسترول از رسوب‌های موجود در دیواره رگ‌ها کمک می‌کند و بدین شکل بیماری شریان‌های کرونری را از بین می‌برد. اما در بعضی موارد سبب درد عضلات می‌گردند و در انجام مراقبت‌ها باید به آن توجه داشت.</a:t>
            </a:r>
            <a:endParaRPr lang="en-US" altLang="en-US" sz="2500" dirty="0">
              <a:cs typeface="B Mitra" panose="00000400000000000000" pitchFamily="2" charset="-78"/>
            </a:endParaRPr>
          </a:p>
        </p:txBody>
      </p:sp>
    </p:spTree>
    <p:extLst>
      <p:ext uri="{BB962C8B-B14F-4D97-AF65-F5344CB8AC3E}">
        <p14:creationId xmlns:p14="http://schemas.microsoft.com/office/powerpoint/2010/main" val="24314965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057400" y="546327"/>
            <a:ext cx="8229600" cy="1020762"/>
          </a:xfrm>
        </p:spPr>
        <p:txBody>
          <a:bodyPr/>
          <a:lstStyle/>
          <a:p>
            <a:pPr algn="ctr"/>
            <a:r>
              <a:rPr lang="fa-IR" altLang="en-US" dirty="0">
                <a:solidFill>
                  <a:srgbClr val="FF0000"/>
                </a:solidFill>
              </a:rPr>
              <a:t>چربی ها در دیابت</a:t>
            </a:r>
            <a:endParaRPr lang="en-US" altLang="en-US" dirty="0">
              <a:solidFill>
                <a:srgbClr val="FF0000"/>
              </a:solidFill>
              <a:cs typeface="Traditional Arabic" panose="02020603050405020304" pitchFamily="18" charset="-78"/>
            </a:endParaRPr>
          </a:p>
        </p:txBody>
      </p:sp>
      <p:sp>
        <p:nvSpPr>
          <p:cNvPr id="3" name="Content Placeholder 2"/>
          <p:cNvSpPr>
            <a:spLocks noGrp="1"/>
          </p:cNvSpPr>
          <p:nvPr>
            <p:ph idx="1"/>
          </p:nvPr>
        </p:nvSpPr>
        <p:spPr>
          <a:xfrm>
            <a:off x="1808389" y="1902961"/>
            <a:ext cx="8229600" cy="3863975"/>
          </a:xfrm>
        </p:spPr>
        <p:txBody>
          <a:bodyPr>
            <a:normAutofit fontScale="77500" lnSpcReduction="20000"/>
          </a:bodyPr>
          <a:lstStyle/>
          <a:p>
            <a:pPr algn="ctr">
              <a:buFont typeface="Wingdings 2" panose="05020102010507070707" pitchFamily="18" charset="2"/>
              <a:buNone/>
              <a:defRPr/>
            </a:pPr>
            <a:r>
              <a:rPr lang="en-US" sz="6000" dirty="0">
                <a:solidFill>
                  <a:srgbClr val="002060"/>
                </a:solidFill>
              </a:rPr>
              <a:t>TG</a:t>
            </a:r>
          </a:p>
          <a:p>
            <a:pPr algn="ctr">
              <a:defRPr/>
            </a:pPr>
            <a:endParaRPr lang="en-US" sz="4400" dirty="0">
              <a:solidFill>
                <a:srgbClr val="002060"/>
              </a:solidFill>
            </a:endParaRPr>
          </a:p>
          <a:p>
            <a:pPr algn="ctr">
              <a:buFont typeface="Wingdings 2" panose="05020102010507070707" pitchFamily="18" charset="2"/>
              <a:buNone/>
              <a:defRPr/>
            </a:pPr>
            <a:r>
              <a:rPr lang="en-US" sz="5400" dirty="0">
                <a:solidFill>
                  <a:srgbClr val="002060"/>
                </a:solidFill>
              </a:rPr>
              <a:t>   HDL   </a:t>
            </a:r>
          </a:p>
          <a:p>
            <a:pPr algn="ctr">
              <a:defRPr/>
            </a:pPr>
            <a:endParaRPr lang="en-US" sz="4400" dirty="0">
              <a:solidFill>
                <a:srgbClr val="002060"/>
              </a:solidFill>
            </a:endParaRPr>
          </a:p>
          <a:p>
            <a:pPr algn="ctr">
              <a:buFont typeface="Wingdings 2" panose="05020102010507070707" pitchFamily="18" charset="2"/>
              <a:buNone/>
              <a:defRPr/>
            </a:pPr>
            <a:r>
              <a:rPr lang="en-US" sz="5800" dirty="0">
                <a:solidFill>
                  <a:srgbClr val="002060"/>
                </a:solidFill>
              </a:rPr>
              <a:t>  LDL</a:t>
            </a:r>
          </a:p>
        </p:txBody>
      </p:sp>
      <p:sp>
        <p:nvSpPr>
          <p:cNvPr id="4" name="Up Arrow 3"/>
          <p:cNvSpPr/>
          <p:nvPr/>
        </p:nvSpPr>
        <p:spPr>
          <a:xfrm>
            <a:off x="6715581" y="1970088"/>
            <a:ext cx="484188" cy="5905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Down Arrow 5"/>
          <p:cNvSpPr/>
          <p:nvPr/>
        </p:nvSpPr>
        <p:spPr>
          <a:xfrm>
            <a:off x="7131051" y="3156631"/>
            <a:ext cx="484187"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Left-Right Arrow 6"/>
          <p:cNvSpPr/>
          <p:nvPr/>
        </p:nvSpPr>
        <p:spPr>
          <a:xfrm>
            <a:off x="6957675" y="4858203"/>
            <a:ext cx="1216025" cy="4841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7736000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920421" y="674914"/>
            <a:ext cx="8229600" cy="685800"/>
          </a:xfrm>
        </p:spPr>
        <p:txBody>
          <a:bodyPr>
            <a:normAutofit/>
          </a:bodyPr>
          <a:lstStyle/>
          <a:p>
            <a:pPr algn="ctr"/>
            <a:r>
              <a:rPr lang="fa-IR" altLang="en-US" dirty="0"/>
              <a:t>افزایش تری گلیسرید و مقاومت به انسولین</a:t>
            </a:r>
            <a:endParaRPr lang="en-US" altLang="en-US" b="1" dirty="0">
              <a:cs typeface="Traditional Arabic" panose="02020603050405020304" pitchFamily="18" charset="-78"/>
            </a:endParaRPr>
          </a:p>
        </p:txBody>
      </p:sp>
      <p:sp>
        <p:nvSpPr>
          <p:cNvPr id="22531" name="Content Placeholder 2"/>
          <p:cNvSpPr>
            <a:spLocks noGrp="1"/>
          </p:cNvSpPr>
          <p:nvPr>
            <p:ph idx="1"/>
          </p:nvPr>
        </p:nvSpPr>
        <p:spPr>
          <a:xfrm>
            <a:off x="718457" y="1839687"/>
            <a:ext cx="10123713" cy="4180114"/>
          </a:xfrm>
        </p:spPr>
        <p:txBody>
          <a:bodyPr>
            <a:normAutofit/>
          </a:bodyPr>
          <a:lstStyle/>
          <a:p>
            <a:pPr marL="0" indent="0" algn="r" rtl="1">
              <a:buNone/>
            </a:pPr>
            <a:r>
              <a:rPr lang="fa-IR" altLang="en-US" sz="2500" dirty="0">
                <a:latin typeface="Arial" panose="020B0604020202020204" pitchFamily="34" charset="0"/>
                <a:cs typeface="B Mitra" panose="00000400000000000000" pitchFamily="2" charset="-78"/>
              </a:rPr>
              <a:t>افزایش متوسط تری گلیسرید (بالاتر از 150 میلیگرم در دسی لیتر) با خطر مقاومت به انسولین همراه است.</a:t>
            </a:r>
          </a:p>
          <a:p>
            <a:pPr marL="0" indent="0" algn="r" rtl="1">
              <a:buNone/>
            </a:pPr>
            <a:endParaRPr lang="fa-IR" altLang="en-US" sz="2500" dirty="0">
              <a:latin typeface="Arial" panose="020B0604020202020204" pitchFamily="34" charset="0"/>
              <a:cs typeface="B Mitra" panose="00000400000000000000" pitchFamily="2" charset="-78"/>
            </a:endParaRPr>
          </a:p>
          <a:p>
            <a:pPr marL="0" indent="0" algn="r" rtl="1">
              <a:buNone/>
            </a:pPr>
            <a:r>
              <a:rPr lang="fa-IR" altLang="en-US" sz="2500" dirty="0">
                <a:latin typeface="Arial" panose="020B0604020202020204" pitchFamily="34" charset="0"/>
                <a:cs typeface="B Mitra" panose="00000400000000000000" pitchFamily="2" charset="-78"/>
              </a:rPr>
              <a:t>سطوح بالاتر از 200 میلیگرم در دسی لیتر با افزایش خطر بیماری قلبی عروقی همراه می باشد. </a:t>
            </a:r>
            <a:endParaRPr lang="en-US" altLang="en-US" sz="2500" dirty="0">
              <a:latin typeface="Arial" panose="020B0604020202020204" pitchFamily="34" charset="0"/>
              <a:cs typeface="B Mitra" panose="00000400000000000000" pitchFamily="2" charset="-78"/>
            </a:endParaRPr>
          </a:p>
        </p:txBody>
      </p:sp>
    </p:spTree>
    <p:extLst>
      <p:ext uri="{BB962C8B-B14F-4D97-AF65-F5344CB8AC3E}">
        <p14:creationId xmlns:p14="http://schemas.microsoft.com/office/powerpoint/2010/main" val="19811519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a:xfrm>
            <a:off x="685801" y="783771"/>
            <a:ext cx="10036628" cy="5586867"/>
          </a:xfrm>
        </p:spPr>
        <p:txBody>
          <a:bodyPr>
            <a:normAutofit/>
          </a:bodyPr>
          <a:lstStyle/>
          <a:p>
            <a:pPr algn="r" rtl="1">
              <a:lnSpc>
                <a:spcPct val="150000"/>
              </a:lnSpc>
              <a:spcBef>
                <a:spcPts val="1200"/>
              </a:spcBef>
            </a:pPr>
            <a:r>
              <a:rPr lang="fa-IR" altLang="en-US" sz="2500" dirty="0">
                <a:latin typeface="Arial" panose="020B0604020202020204" pitchFamily="34" charset="0"/>
                <a:cs typeface="B Mitra" panose="00000400000000000000" pitchFamily="2" charset="-78"/>
              </a:rPr>
              <a:t>درمان ترکیبی استاتین با فیبرات (جم فیبروزیل) پیشنهاد نمی شود. تنها در مردانی که </a:t>
            </a:r>
            <a:r>
              <a:rPr lang="en-US" altLang="en-US" sz="2500" dirty="0">
                <a:latin typeface="Arial" panose="020B0604020202020204" pitchFamily="34" charset="0"/>
                <a:cs typeface="B Mitra" panose="00000400000000000000" pitchFamily="2" charset="-78"/>
              </a:rPr>
              <a:t>HDL </a:t>
            </a:r>
            <a:r>
              <a:rPr lang="fa-IR" altLang="en-US" sz="2500" dirty="0">
                <a:latin typeface="Arial" panose="020B0604020202020204" pitchFamily="34" charset="0"/>
                <a:cs typeface="B Mitra" panose="00000400000000000000" pitchFamily="2" charset="-78"/>
              </a:rPr>
              <a:t> کمتر از 34 میلیگرم در دسی لیتر به همراه تری گلیسرید بالای 204 میلیگرم در دسی لیتر دارند توصیه می شود. </a:t>
            </a:r>
          </a:p>
          <a:p>
            <a:pPr algn="r" rtl="1">
              <a:lnSpc>
                <a:spcPct val="150000"/>
              </a:lnSpc>
              <a:spcBef>
                <a:spcPts val="1200"/>
              </a:spcBef>
            </a:pPr>
            <a:r>
              <a:rPr lang="fa-IR" altLang="en-US" sz="2500" dirty="0">
                <a:latin typeface="Arial" panose="020B0604020202020204" pitchFamily="34" charset="0"/>
                <a:cs typeface="B Mitra" panose="00000400000000000000" pitchFamily="2" charset="-78"/>
              </a:rPr>
              <a:t>درمان با استاتین در بارداری ممنوع می باشد. </a:t>
            </a:r>
          </a:p>
          <a:p>
            <a:pPr algn="r" rtl="1">
              <a:lnSpc>
                <a:spcPct val="150000"/>
              </a:lnSpc>
              <a:spcBef>
                <a:spcPts val="1200"/>
              </a:spcBef>
            </a:pPr>
            <a:r>
              <a:rPr lang="fa-IR" altLang="en-US" sz="2500" dirty="0">
                <a:latin typeface="Arial" panose="020B0604020202020204" pitchFamily="34" charset="0"/>
                <a:cs typeface="B Mitra" panose="00000400000000000000" pitchFamily="2" charset="-78"/>
              </a:rPr>
              <a:t>آتورواستاتین و رزواستاتین را می توان در هر زمان از روز مصرف کرد. اما سایر استاتین ها باید حتما در غروب مصرف شوند. </a:t>
            </a:r>
          </a:p>
        </p:txBody>
      </p:sp>
      <p:sp>
        <p:nvSpPr>
          <p:cNvPr id="33795" name="TextBox 5"/>
          <p:cNvSpPr txBox="1">
            <a:spLocks noChangeArrowheads="1"/>
          </p:cNvSpPr>
          <p:nvPr/>
        </p:nvSpPr>
        <p:spPr bwMode="auto">
          <a:xfrm>
            <a:off x="1517650" y="6242051"/>
            <a:ext cx="723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spcBef>
                <a:spcPct val="0"/>
              </a:spcBef>
              <a:buClrTx/>
              <a:buSzTx/>
              <a:buFontTx/>
              <a:buNone/>
            </a:pPr>
            <a:r>
              <a:rPr lang="en-US" altLang="en-US" sz="1200">
                <a:solidFill>
                  <a:schemeClr val="bg1"/>
                </a:solidFill>
                <a:latin typeface="Helvetica" panose="020B0604020202020204" pitchFamily="34" charset="0"/>
                <a:cs typeface="Arial" panose="020B0604020202020204" pitchFamily="34" charset="0"/>
              </a:rPr>
              <a:t>American Diabetes Association Standards of Medical Care in Diabetes. </a:t>
            </a:r>
            <a:br>
              <a:rPr lang="en-US" altLang="en-US" sz="1200">
                <a:solidFill>
                  <a:schemeClr val="bg1"/>
                </a:solidFill>
                <a:latin typeface="Helvetica" panose="020B0604020202020204" pitchFamily="34" charset="0"/>
                <a:cs typeface="Arial" panose="020B0604020202020204" pitchFamily="34" charset="0"/>
              </a:rPr>
            </a:br>
            <a:r>
              <a:rPr lang="en-US" altLang="en-US" sz="1200">
                <a:solidFill>
                  <a:schemeClr val="bg1"/>
                </a:solidFill>
                <a:latin typeface="Helvetica" panose="020B0604020202020204" pitchFamily="34" charset="0"/>
                <a:cs typeface="Arial" panose="020B0604020202020204" pitchFamily="34" charset="0"/>
              </a:rPr>
              <a:t>Cardiovascular disease and risk management. Diabetes Care 2017; 40 (Suppl. 1): S75-S87</a:t>
            </a:r>
          </a:p>
        </p:txBody>
      </p:sp>
    </p:spTree>
    <p:extLst>
      <p:ext uri="{BB962C8B-B14F-4D97-AF65-F5344CB8AC3E}">
        <p14:creationId xmlns:p14="http://schemas.microsoft.com/office/powerpoint/2010/main" val="24895763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3"/>
          <p:cNvSpPr>
            <a:spLocks noGrp="1"/>
          </p:cNvSpPr>
          <p:nvPr/>
        </p:nvSpPr>
        <p:spPr bwMode="auto">
          <a:xfrm>
            <a:off x="707571" y="1469571"/>
            <a:ext cx="10461172" cy="515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ts val="1200"/>
              </a:spcBef>
              <a:buClr>
                <a:srgbClr val="FBE905"/>
              </a:buClr>
              <a:buSzPct val="100000"/>
              <a:buNone/>
              <a:defRPr/>
            </a:pPr>
            <a:r>
              <a:rPr lang="fa-IR" altLang="en-US" sz="2500" dirty="0">
                <a:latin typeface="Arial" panose="020B0604020202020204" pitchFamily="34" charset="0"/>
                <a:ea typeface="+mn-ea"/>
                <a:cs typeface="B Mitra" panose="00000400000000000000" pitchFamily="2" charset="-78"/>
              </a:rPr>
              <a:t>درمان با آسپرین 80 میلیگرم را در بیماران دیابتی نوع یک یا دو</a:t>
            </a:r>
            <a:r>
              <a:rPr lang="en-US" altLang="en-US" sz="2500" dirty="0">
                <a:latin typeface="Arial" panose="020B0604020202020204" pitchFamily="34" charset="0"/>
                <a:ea typeface="+mn-ea"/>
                <a:cs typeface="B Mitra" panose="00000400000000000000" pitchFamily="2" charset="-78"/>
              </a:rPr>
              <a:t> </a:t>
            </a:r>
            <a:r>
              <a:rPr lang="fa-IR" altLang="en-US" sz="2500" dirty="0">
                <a:latin typeface="Arial" panose="020B0604020202020204" pitchFamily="34" charset="0"/>
                <a:ea typeface="+mn-ea"/>
                <a:cs typeface="B Mitra" panose="00000400000000000000" pitchFamily="2" charset="-78"/>
              </a:rPr>
              <a:t> بالای 50 سال که حداقل یکی از عوامل خطر اصلی را دارند و ریسک و یا سابقه خونریزی نداشته باشند و یا داروهای مسکن (</a:t>
            </a:r>
            <a:r>
              <a:rPr lang="en-US" altLang="en-US" sz="2500" dirty="0">
                <a:latin typeface="Arial" panose="020B0604020202020204" pitchFamily="34" charset="0"/>
                <a:ea typeface="+mn-ea"/>
                <a:cs typeface="B Mitra" panose="00000400000000000000" pitchFamily="2" charset="-78"/>
              </a:rPr>
              <a:t>NSAID</a:t>
            </a:r>
            <a:r>
              <a:rPr lang="fa-IR" altLang="en-US" sz="2500" dirty="0">
                <a:latin typeface="Arial" panose="020B0604020202020204" pitchFamily="34" charset="0"/>
                <a:ea typeface="+mn-ea"/>
                <a:cs typeface="B Mitra" panose="00000400000000000000" pitchFamily="2" charset="-78"/>
              </a:rPr>
              <a:t>) مصرف نکنند، می توان در نظر گرفت.</a:t>
            </a:r>
          </a:p>
          <a:p>
            <a:pPr algn="r" rtl="1">
              <a:spcBef>
                <a:spcPts val="1200"/>
              </a:spcBef>
              <a:buClr>
                <a:srgbClr val="FBE905"/>
              </a:buClr>
              <a:buSzPct val="100000"/>
              <a:buNone/>
              <a:defRPr/>
            </a:pPr>
            <a:r>
              <a:rPr lang="fa-IR" altLang="en-US" sz="2500" dirty="0">
                <a:latin typeface="Arial" panose="020B0604020202020204" pitchFamily="34" charset="0"/>
                <a:ea typeface="+mn-ea"/>
                <a:cs typeface="B Mitra" panose="00000400000000000000" pitchFamily="2" charset="-78"/>
              </a:rPr>
              <a:t>عوامل خطر اصلی شامل:</a:t>
            </a:r>
          </a:p>
          <a:p>
            <a:pPr algn="r" rtl="1">
              <a:spcBef>
                <a:spcPts val="1200"/>
              </a:spcBef>
              <a:buClr>
                <a:srgbClr val="FBE905"/>
              </a:buClr>
              <a:buSzPct val="100000"/>
              <a:buNone/>
              <a:defRPr/>
            </a:pPr>
            <a:r>
              <a:rPr lang="fa-IR" altLang="en-US" sz="2500" dirty="0">
                <a:latin typeface="Arial" panose="020B0604020202020204" pitchFamily="34" charset="0"/>
                <a:ea typeface="+mn-ea"/>
                <a:cs typeface="B Mitra" panose="00000400000000000000" pitchFamily="2" charset="-78"/>
              </a:rPr>
              <a:t>سابقه فامیلی بیماری قلبی عروقی زودرس</a:t>
            </a:r>
          </a:p>
          <a:p>
            <a:pPr algn="r" rtl="1">
              <a:spcBef>
                <a:spcPts val="1200"/>
              </a:spcBef>
              <a:buClr>
                <a:srgbClr val="FBE905"/>
              </a:buClr>
              <a:buSzPct val="100000"/>
              <a:buNone/>
              <a:defRPr/>
            </a:pPr>
            <a:r>
              <a:rPr lang="fa-IR" altLang="en-US" sz="2500" dirty="0">
                <a:latin typeface="Arial" panose="020B0604020202020204" pitchFamily="34" charset="0"/>
                <a:ea typeface="+mn-ea"/>
                <a:cs typeface="B Mitra" panose="00000400000000000000" pitchFamily="2" charset="-78"/>
              </a:rPr>
              <a:t>فشار خون بالا</a:t>
            </a:r>
          </a:p>
          <a:p>
            <a:pPr algn="r" rtl="1">
              <a:spcBef>
                <a:spcPts val="1200"/>
              </a:spcBef>
              <a:buClr>
                <a:srgbClr val="FBE905"/>
              </a:buClr>
              <a:buSzPct val="100000"/>
              <a:buNone/>
              <a:defRPr/>
            </a:pPr>
            <a:r>
              <a:rPr lang="fa-IR" altLang="en-US" sz="2500" dirty="0">
                <a:latin typeface="Arial" panose="020B0604020202020204" pitchFamily="34" charset="0"/>
                <a:ea typeface="+mn-ea"/>
                <a:cs typeface="B Mitra" panose="00000400000000000000" pitchFamily="2" charset="-78"/>
              </a:rPr>
              <a:t>سیگار</a:t>
            </a:r>
          </a:p>
          <a:p>
            <a:pPr algn="r" rtl="1">
              <a:spcBef>
                <a:spcPts val="1200"/>
              </a:spcBef>
              <a:buClr>
                <a:srgbClr val="FBE905"/>
              </a:buClr>
              <a:buSzPct val="100000"/>
              <a:buNone/>
              <a:defRPr/>
            </a:pPr>
            <a:r>
              <a:rPr lang="fa-IR" altLang="en-US" sz="2500" dirty="0">
                <a:latin typeface="Arial" panose="020B0604020202020204" pitchFamily="34" charset="0"/>
                <a:ea typeface="+mn-ea"/>
                <a:cs typeface="B Mitra" panose="00000400000000000000" pitchFamily="2" charset="-78"/>
              </a:rPr>
              <a:t>اختلالات چربی خون</a:t>
            </a:r>
          </a:p>
          <a:p>
            <a:pPr algn="r" rtl="1">
              <a:spcBef>
                <a:spcPts val="1200"/>
              </a:spcBef>
              <a:buClr>
                <a:srgbClr val="FBE905"/>
              </a:buClr>
              <a:buSzPct val="100000"/>
              <a:buNone/>
              <a:defRPr/>
            </a:pPr>
            <a:r>
              <a:rPr lang="fa-IR" altLang="en-US" sz="2500" dirty="0">
                <a:latin typeface="Arial" panose="020B0604020202020204" pitchFamily="34" charset="0"/>
                <a:ea typeface="+mn-ea"/>
                <a:cs typeface="B Mitra" panose="00000400000000000000" pitchFamily="2" charset="-78"/>
              </a:rPr>
              <a:t>آلبومینوری</a:t>
            </a:r>
          </a:p>
          <a:p>
            <a:pPr algn="r" rtl="1">
              <a:spcBef>
                <a:spcPts val="1200"/>
              </a:spcBef>
              <a:buClr>
                <a:srgbClr val="FBE905"/>
              </a:buClr>
              <a:buSzPct val="100000"/>
              <a:buNone/>
              <a:defRPr/>
            </a:pPr>
            <a:r>
              <a:rPr lang="fa-IR" altLang="en-US" sz="2500" dirty="0">
                <a:latin typeface="Arial" panose="020B0604020202020204" pitchFamily="34" charset="0"/>
                <a:ea typeface="+mn-ea"/>
                <a:cs typeface="B Mitra" panose="00000400000000000000" pitchFamily="2" charset="-78"/>
              </a:rPr>
              <a:t>در صورتی که بیمار مبتلا به بیماری قلبی عروقی هست در هر سنی باید آسپرین مصرف کند (پیشگیری ثانویه). </a:t>
            </a:r>
          </a:p>
        </p:txBody>
      </p:sp>
      <p:sp>
        <p:nvSpPr>
          <p:cNvPr id="44035" name="Title 1"/>
          <p:cNvSpPr>
            <a:spLocks noGrp="1"/>
          </p:cNvSpPr>
          <p:nvPr/>
        </p:nvSpPr>
        <p:spPr bwMode="auto">
          <a:xfrm>
            <a:off x="1524000" y="533401"/>
            <a:ext cx="9144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ctr">
              <a:lnSpc>
                <a:spcPts val="4000"/>
              </a:lnSpc>
              <a:spcBef>
                <a:spcPct val="0"/>
              </a:spcBef>
              <a:buClrTx/>
              <a:buSzTx/>
              <a:buNone/>
            </a:pPr>
            <a:r>
              <a:rPr lang="fa-IR" altLang="en-US" sz="3600" b="1" dirty="0">
                <a:solidFill>
                  <a:srgbClr val="023567"/>
                </a:solidFill>
                <a:latin typeface="Calibri" panose="020F0502020204030204" pitchFamily="34" charset="0"/>
                <a:cs typeface="Arial" panose="020B0604020202020204" pitchFamily="34" charset="0"/>
              </a:rPr>
              <a:t>داروهای ضد پلاکت</a:t>
            </a:r>
            <a:endParaRPr lang="en-US" altLang="en-US" sz="3600" b="1" i="1" dirty="0">
              <a:solidFill>
                <a:srgbClr val="023567"/>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236726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1"/>
          <p:cNvSpPr>
            <a:spLocks noGrp="1"/>
          </p:cNvSpPr>
          <p:nvPr/>
        </p:nvSpPr>
        <p:spPr bwMode="auto">
          <a:xfrm>
            <a:off x="674914" y="881743"/>
            <a:ext cx="10439400" cy="468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ts val="1200"/>
              </a:spcBef>
              <a:buClr>
                <a:srgbClr val="FBE905"/>
              </a:buClr>
              <a:buSzPct val="100000"/>
              <a:buFont typeface="Verdana" panose="020B0604030504040204" pitchFamily="34" charset="0"/>
              <a:buChar char="●"/>
              <a:defRPr/>
            </a:pPr>
            <a:r>
              <a:rPr lang="fa-IR" altLang="en-US" sz="2500" dirty="0">
                <a:latin typeface="Arial" panose="020B0604020202020204" pitchFamily="34" charset="0"/>
                <a:ea typeface="+mn-ea"/>
                <a:cs typeface="B Mitra" panose="00000400000000000000" pitchFamily="2" charset="-78"/>
              </a:rPr>
              <a:t>مصرف آسپرین 80 میلیگرمی به عنوان پیشگیری ثانویه در بیمار دیابتی مبتلا به بیماری قلبی عروقی الزامی است.</a:t>
            </a:r>
          </a:p>
          <a:p>
            <a:pPr marL="0" indent="0" algn="r" rtl="1">
              <a:spcBef>
                <a:spcPts val="1200"/>
              </a:spcBef>
              <a:buClr>
                <a:srgbClr val="FBE905"/>
              </a:buClr>
              <a:buSzPct val="100000"/>
              <a:buNone/>
              <a:defRPr/>
            </a:pPr>
            <a:endParaRPr lang="fa-IR" altLang="en-US" sz="2500" dirty="0">
              <a:latin typeface="Arial" panose="020B0604020202020204" pitchFamily="34" charset="0"/>
              <a:ea typeface="+mn-ea"/>
              <a:cs typeface="B Mitra" panose="00000400000000000000" pitchFamily="2" charset="-78"/>
            </a:endParaRPr>
          </a:p>
          <a:p>
            <a:pPr algn="r" rtl="1">
              <a:spcBef>
                <a:spcPts val="1200"/>
              </a:spcBef>
              <a:buClr>
                <a:srgbClr val="FBE905"/>
              </a:buClr>
              <a:buSzPct val="100000"/>
              <a:buFont typeface="Verdana" panose="020B0604030504040204" pitchFamily="34" charset="0"/>
              <a:buChar char="●"/>
              <a:defRPr/>
            </a:pPr>
            <a:r>
              <a:rPr lang="fa-IR" altLang="en-US" sz="2500" dirty="0">
                <a:latin typeface="Arial" panose="020B0604020202020204" pitchFamily="34" charset="0"/>
                <a:ea typeface="+mn-ea"/>
                <a:cs typeface="B Mitra" panose="00000400000000000000" pitchFamily="2" charset="-78"/>
              </a:rPr>
              <a:t>در کسانی که به آسپرین حساسیت دارند داروی کلوپیدوگرل 75 میلیگرمی ( پلاویکس) مصرف شود.</a:t>
            </a:r>
          </a:p>
          <a:p>
            <a:pPr algn="r" rtl="1">
              <a:spcBef>
                <a:spcPts val="1200"/>
              </a:spcBef>
              <a:buClr>
                <a:srgbClr val="FBE905"/>
              </a:buClr>
              <a:buSzPct val="100000"/>
              <a:buFont typeface="Verdana" panose="020B0604030504040204" pitchFamily="34" charset="0"/>
              <a:buChar char="●"/>
              <a:defRPr/>
            </a:pPr>
            <a:endParaRPr lang="fa-IR" altLang="en-US" sz="2500" dirty="0">
              <a:latin typeface="Arial" panose="020B0604020202020204" pitchFamily="34" charset="0"/>
              <a:ea typeface="+mn-ea"/>
              <a:cs typeface="B Mitra" panose="00000400000000000000" pitchFamily="2" charset="-78"/>
            </a:endParaRPr>
          </a:p>
          <a:p>
            <a:pPr algn="r" rtl="1">
              <a:spcBef>
                <a:spcPts val="1200"/>
              </a:spcBef>
              <a:buClr>
                <a:srgbClr val="FBE905"/>
              </a:buClr>
              <a:buSzPct val="100000"/>
              <a:buFont typeface="Verdana" panose="020B0604030504040204" pitchFamily="34" charset="0"/>
              <a:buChar char="●"/>
              <a:defRPr/>
            </a:pPr>
            <a:r>
              <a:rPr lang="fa-IR" altLang="en-US" sz="2500" dirty="0">
                <a:latin typeface="Arial" panose="020B0604020202020204" pitchFamily="34" charset="0"/>
                <a:ea typeface="+mn-ea"/>
                <a:cs typeface="B Mitra" panose="00000400000000000000" pitchFamily="2" charset="-78"/>
              </a:rPr>
              <a:t>درمان با هر دو دارو در یک سال اول بعد از سکته قلبی حاد باید صورت گیرد. </a:t>
            </a:r>
          </a:p>
        </p:txBody>
      </p:sp>
    </p:spTree>
    <p:extLst>
      <p:ext uri="{BB962C8B-B14F-4D97-AF65-F5344CB8AC3E}">
        <p14:creationId xmlns:p14="http://schemas.microsoft.com/office/powerpoint/2010/main" val="596129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38D5B-A80F-986C-9984-61F435DAAEC8}"/>
              </a:ext>
            </a:extLst>
          </p:cNvPr>
          <p:cNvSpPr>
            <a:spLocks noGrp="1"/>
          </p:cNvSpPr>
          <p:nvPr>
            <p:ph type="title"/>
          </p:nvPr>
        </p:nvSpPr>
        <p:spPr>
          <a:xfrm>
            <a:off x="913775" y="618517"/>
            <a:ext cx="10364451" cy="3953483"/>
          </a:xfrm>
        </p:spPr>
        <p:txBody>
          <a:bodyPr>
            <a:normAutofit/>
          </a:bodyPr>
          <a:lstStyle/>
          <a:p>
            <a:r>
              <a:rPr lang="fa-IR" sz="6000" dirty="0">
                <a:cs typeface="B Titr" panose="00000700000000000000" pitchFamily="2" charset="-78"/>
              </a:rPr>
              <a:t>زخم پای دیابتی</a:t>
            </a:r>
            <a:endParaRPr lang="en-US" sz="6000" dirty="0">
              <a:cs typeface="B Titr" panose="00000700000000000000" pitchFamily="2" charset="-78"/>
            </a:endParaRPr>
          </a:p>
        </p:txBody>
      </p:sp>
    </p:spTree>
    <p:extLst>
      <p:ext uri="{BB962C8B-B14F-4D97-AF65-F5344CB8AC3E}">
        <p14:creationId xmlns:p14="http://schemas.microsoft.com/office/powerpoint/2010/main" val="27098561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r" rtl="1"/>
            <a:r>
              <a:rPr lang="fa-IR" sz="3600">
                <a:cs typeface="B Nazanin" panose="00000400000000000000" pitchFamily="2" charset="-78"/>
              </a:rPr>
              <a:t>ریسک فاکتورهای زخم پای دیابتی:</a:t>
            </a:r>
            <a:endParaRPr lang="en-US" sz="3600" dirty="0">
              <a:cs typeface="B Nazanin" panose="00000400000000000000" pitchFamily="2" charset="-78"/>
            </a:endParaRPr>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278686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7" y="212726"/>
            <a:ext cx="10515600" cy="723446"/>
          </a:xfrm>
        </p:spPr>
        <p:txBody>
          <a:bodyPr>
            <a:normAutofit fontScale="90000"/>
          </a:bodyPr>
          <a:lstStyle/>
          <a:p>
            <a:pPr algn="ctr" rtl="1"/>
            <a:r>
              <a:rPr lang="fa-IR" dirty="0"/>
              <a:t>مراقبت از پا</a:t>
            </a:r>
            <a:br>
              <a:rPr lang="fa-IR" dirty="0"/>
            </a:br>
            <a:endParaRPr lang="en-US" dirty="0"/>
          </a:p>
        </p:txBody>
      </p:sp>
      <p:sp>
        <p:nvSpPr>
          <p:cNvPr id="3" name="Content Placeholder 2"/>
          <p:cNvSpPr>
            <a:spLocks noGrp="1"/>
          </p:cNvSpPr>
          <p:nvPr>
            <p:ph idx="1"/>
          </p:nvPr>
        </p:nvSpPr>
        <p:spPr>
          <a:xfrm>
            <a:off x="272143" y="1077686"/>
            <a:ext cx="11582399" cy="5099277"/>
          </a:xfrm>
        </p:spPr>
        <p:txBody>
          <a:bodyPr>
            <a:normAutofit/>
          </a:bodyPr>
          <a:lstStyle/>
          <a:p>
            <a:pPr marL="0" indent="0" algn="r" rtl="1">
              <a:buNone/>
            </a:pPr>
            <a:r>
              <a:rPr lang="fa-IR" dirty="0"/>
              <a:t>مراقبت از پاي فرد مبتلا به دیابت بسیار اهمیت دارد. ممکن است دو عارضه براي آنها پیش آید:</a:t>
            </a:r>
          </a:p>
          <a:p>
            <a:pPr algn="r" rtl="1"/>
            <a:r>
              <a:rPr lang="fa-IR" dirty="0"/>
              <a:t>بی حسی و کرختی پا</a:t>
            </a:r>
          </a:p>
          <a:p>
            <a:pPr algn="r" rtl="1"/>
            <a:r>
              <a:rPr lang="fa-IR" dirty="0"/>
              <a:t>عفونت و دیر بهبود یافتن زخم و جراحت هاي پا</a:t>
            </a:r>
          </a:p>
          <a:p>
            <a:pPr marL="0" indent="0" algn="r" rtl="1">
              <a:buNone/>
            </a:pPr>
            <a:r>
              <a:rPr lang="fa-IR" dirty="0"/>
              <a:t>بنابراین رعایت نکته هاي زیر در حفظ بهداشت پاي افراد مبتلا به دیابت بسیار مهم است:</a:t>
            </a:r>
          </a:p>
          <a:p>
            <a:pPr algn="r" rtl="1"/>
            <a:r>
              <a:rPr lang="fa-IR" dirty="0"/>
              <a:t>پاها، باید به طور روزانه، از نظر وجود قرمزي، تورم، تغییر رنگ، زخم، ترك خوردگی و ترشح بررسی شوند. در صورت نیاز، براي مشاهده کف پا می توان از آینه استفاده نمود.</a:t>
            </a:r>
          </a:p>
          <a:p>
            <a:pPr algn="r" rtl="1"/>
            <a:r>
              <a:rPr lang="fa-IR" dirty="0"/>
              <a:t>هر روز پاها با آب ولرم و صابون شسته شوند و بین انگشتان با حوله ي نرم خشک گردند.</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4566557"/>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263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09600" y="228599"/>
            <a:ext cx="10972800" cy="1717895"/>
          </a:xfrm>
        </p:spPr>
        <p:txBody>
          <a:bodyPr>
            <a:normAutofit/>
          </a:bodyPr>
          <a:lstStyle/>
          <a:p>
            <a:pPr algn="ctr" eaLnBrk="1" fontAlgn="auto" hangingPunct="1">
              <a:spcAft>
                <a:spcPts val="0"/>
              </a:spcAft>
              <a:defRPr/>
            </a:pPr>
            <a:r>
              <a:rPr lang="fa-IR" b="1" dirty="0">
                <a:latin typeface="Bebas Neue"/>
                <a:ea typeface="Bebas Neue"/>
                <a:cs typeface="B Titr" panose="00000700000000000000" pitchFamily="2" charset="-78"/>
              </a:rPr>
              <a:t>دیابت</a:t>
            </a:r>
            <a:endParaRPr lang="en-US" b="1" dirty="0">
              <a:latin typeface="Bebas Neue"/>
              <a:ea typeface="Bebas Neue"/>
              <a:cs typeface="B Titr" panose="00000700000000000000" pitchFamily="2" charset="-78"/>
            </a:endParaRPr>
          </a:p>
        </p:txBody>
      </p:sp>
      <p:sp>
        <p:nvSpPr>
          <p:cNvPr id="3" name="Content Placeholder 2"/>
          <p:cNvSpPr>
            <a:spLocks noGrp="1"/>
          </p:cNvSpPr>
          <p:nvPr>
            <p:ph idx="1"/>
          </p:nvPr>
        </p:nvSpPr>
        <p:spPr>
          <a:xfrm>
            <a:off x="0" y="2420888"/>
            <a:ext cx="12192000" cy="4437112"/>
          </a:xfrm>
        </p:spPr>
        <p:txBody>
          <a:bodyPr>
            <a:normAutofit/>
          </a:bodyPr>
          <a:lstStyle/>
          <a:p>
            <a:pPr marL="274320" indent="-274320" algn="r" rtl="1" eaLnBrk="1" fontAlgn="auto" hangingPunct="1">
              <a:spcAft>
                <a:spcPts val="0"/>
              </a:spcAft>
              <a:buClr>
                <a:schemeClr val="accent3"/>
              </a:buClr>
              <a:buFont typeface="Wingdings 2"/>
              <a:buChar char=""/>
              <a:defRPr/>
            </a:pPr>
            <a:r>
              <a:rPr lang="fa-IR" sz="2400" b="1" dirty="0">
                <a:latin typeface="Avenir Medium"/>
                <a:ea typeface="Avenir Medium"/>
                <a:cs typeface="Avenir Medium"/>
              </a:rPr>
              <a:t>یک اختلال متابولیک (</a:t>
            </a:r>
            <a:r>
              <a:rPr lang="fa-IR" sz="2400" b="1" dirty="0">
                <a:latin typeface="Avenir Medium"/>
                <a:ea typeface="Avenir Medium"/>
                <a:cs typeface="Avenir Medium"/>
                <a:hlinkClick r:id="rId2" action="ppaction://hlinkfile" tooltip="دگرگشت"/>
              </a:rPr>
              <a:t>سوخت و ساز</a:t>
            </a:r>
            <a:r>
              <a:rPr lang="fa-IR" sz="2400" b="1" dirty="0">
                <a:latin typeface="Avenir Medium"/>
                <a:ea typeface="Avenir Medium"/>
                <a:cs typeface="Avenir Medium"/>
              </a:rPr>
              <a:t>) در بدن است. در این بیماری توانایی تولید انسولین در بدن از بین می‌رود و یا بدن در برابر انسولین مقاوم شده و بنابراین انسولین تولیدی نمی‌تواند عملکرد طبیعی خود را انجام دهد. </a:t>
            </a:r>
          </a:p>
          <a:p>
            <a:pPr marL="0" indent="0" algn="r" rtl="1" eaLnBrk="1" fontAlgn="auto" hangingPunct="1">
              <a:spcAft>
                <a:spcPts val="0"/>
              </a:spcAft>
              <a:buClr>
                <a:schemeClr val="accent3"/>
              </a:buClr>
              <a:buNone/>
              <a:defRPr/>
            </a:pPr>
            <a:endParaRPr lang="fa-IR" sz="2400" b="1" dirty="0">
              <a:latin typeface="Avenir Medium"/>
              <a:ea typeface="Avenir Medium"/>
              <a:cs typeface="Avenir Medium"/>
            </a:endParaRPr>
          </a:p>
          <a:p>
            <a:pPr marL="274320" indent="-274320" algn="r" rtl="1" eaLnBrk="1" fontAlgn="auto" hangingPunct="1">
              <a:spcAft>
                <a:spcPts val="0"/>
              </a:spcAft>
              <a:buClr>
                <a:schemeClr val="accent3"/>
              </a:buClr>
              <a:buFont typeface="Wingdings 2"/>
              <a:buChar char=""/>
              <a:defRPr/>
            </a:pPr>
            <a:r>
              <a:rPr lang="fa-IR" sz="2400" b="1" dirty="0">
                <a:latin typeface="Avenir Medium"/>
                <a:ea typeface="Avenir Medium"/>
                <a:cs typeface="Avenir Medium"/>
              </a:rPr>
              <a:t>نقش اصلی انسولین پایین آوردن قند خون توسط مکانیزم‌های مختلفی است. </a:t>
            </a:r>
            <a:endParaRPr lang="en-US" sz="2400" b="1" dirty="0">
              <a:latin typeface="Avenir Medium"/>
              <a:ea typeface="Avenir Medium"/>
              <a:cs typeface="Avenir Medium"/>
            </a:endParaRPr>
          </a:p>
        </p:txBody>
      </p:sp>
    </p:spTree>
    <p:extLst>
      <p:ext uri="{BB962C8B-B14F-4D97-AF65-F5344CB8AC3E}">
        <p14:creationId xmlns:p14="http://schemas.microsoft.com/office/powerpoint/2010/main" val="29845169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3" y="158298"/>
            <a:ext cx="10515600" cy="799646"/>
          </a:xfrm>
        </p:spPr>
        <p:txBody>
          <a:bodyPr/>
          <a:lstStyle/>
          <a:p>
            <a:pPr algn="ctr" rtl="1"/>
            <a:r>
              <a:rPr lang="fa-IR" dirty="0"/>
              <a:t>مراقبت از پا</a:t>
            </a:r>
            <a:endParaRPr lang="en-US" dirty="0"/>
          </a:p>
        </p:txBody>
      </p:sp>
      <p:sp>
        <p:nvSpPr>
          <p:cNvPr id="3" name="Content Placeholder 2"/>
          <p:cNvSpPr>
            <a:spLocks noGrp="1"/>
          </p:cNvSpPr>
          <p:nvPr>
            <p:ph idx="1"/>
          </p:nvPr>
        </p:nvSpPr>
        <p:spPr>
          <a:xfrm>
            <a:off x="391887" y="979714"/>
            <a:ext cx="11375570" cy="5551715"/>
          </a:xfrm>
        </p:spPr>
        <p:txBody>
          <a:bodyPr>
            <a:normAutofit/>
          </a:bodyPr>
          <a:lstStyle/>
          <a:p>
            <a:pPr algn="just" rtl="1"/>
            <a:r>
              <a:rPr lang="fa-IR" dirty="0"/>
              <a:t>ناخن هاي پا با دقت کوتاه شوند. ناخن ها باید صاف گرفته شده و گوشه هاي آن گرفته نشود. در ضمن ناخن نباید از ته گرفته شود. </a:t>
            </a:r>
          </a:p>
          <a:p>
            <a:pPr algn="just" rtl="1"/>
            <a:r>
              <a:rPr lang="fa-IR" dirty="0"/>
              <a:t>درصورتی که دید بیمار مشکل داشته باشد، شخص دیگري ناخن هاي او را بگیرد.</a:t>
            </a:r>
          </a:p>
          <a:p>
            <a:pPr algn="just" rtl="1"/>
            <a:r>
              <a:rPr lang="fa-IR" dirty="0"/>
              <a:t>از روغن زیتون و یا نرم کننده ها به منظور پیشگیري از خشکی پوست می توان سود برد. جوراب ها روزانه عوض شده و از جوراب نخی و ضخیم استفاده شود. </a:t>
            </a:r>
          </a:p>
          <a:p>
            <a:pPr algn="just" rtl="1"/>
            <a:r>
              <a:rPr lang="fa-IR" dirty="0"/>
              <a:t>از کفش راحت، پاشنه کوتاه و پنجه پهن استفاده شود. </a:t>
            </a:r>
          </a:p>
          <a:p>
            <a:pPr algn="just" rtl="1"/>
            <a:r>
              <a:rPr lang="fa-IR" dirty="0"/>
              <a:t>در خانه از کفش راحتی و دمپایی مناسب استفاده گردد. </a:t>
            </a:r>
          </a:p>
          <a:p>
            <a:pPr algn="just" rtl="1"/>
            <a:r>
              <a:rPr lang="fa-IR" dirty="0"/>
              <a:t>براي پیشگیري از مشکلات احتمالی پا، پاي برهنه راه نروند. </a:t>
            </a:r>
          </a:p>
          <a:p>
            <a:pPr algn="just" rtl="1"/>
            <a:r>
              <a:rPr lang="fa-IR" dirty="0"/>
              <a:t>از نزدیک کردن پاي خود به آتش، بخاري، شوفاژ و هر وسیله ي گرمایی دیگر خودداري کنند. به منظور پیشگیري از سوختگی، هنگام حمام کردن، باید، دماي آب را با پشت دست یا آرنج اندازه گیري کرد.</a:t>
            </a:r>
          </a:p>
          <a:p>
            <a:pPr algn="just" rtl="1"/>
            <a:r>
              <a:rPr lang="fa-IR" dirty="0"/>
              <a:t>از پا برهنه راه رفتن در حیاط خودداری شود به ویژه در تابستان، از پوشیدن دمپایی های پلاستیکی که در آفتاب مانده اند خودداری شود.  </a:t>
            </a:r>
            <a:endParaRPr lang="en-US" dirty="0"/>
          </a:p>
        </p:txBody>
      </p:sp>
    </p:spTree>
    <p:extLst>
      <p:ext uri="{BB962C8B-B14F-4D97-AF65-F5344CB8AC3E}">
        <p14:creationId xmlns:p14="http://schemas.microsoft.com/office/powerpoint/2010/main" val="22885864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1418"/>
          </a:xfrm>
        </p:spPr>
        <p:txBody>
          <a:bodyPr>
            <a:normAutofit/>
          </a:bodyPr>
          <a:lstStyle/>
          <a:p>
            <a:pPr algn="ctr" rtl="1"/>
            <a:r>
              <a:rPr lang="fa-IR" sz="4000" dirty="0">
                <a:cs typeface="B Titr" panose="00000700000000000000" pitchFamily="2" charset="-78"/>
              </a:rPr>
              <a:t>عوارض دیابت</a:t>
            </a:r>
            <a:endParaRPr lang="en-US" sz="4000" dirty="0">
              <a:cs typeface="B Titr" panose="00000700000000000000" pitchFamily="2" charset="-78"/>
            </a:endParaRPr>
          </a:p>
        </p:txBody>
      </p:sp>
      <p:sp>
        <p:nvSpPr>
          <p:cNvPr id="3" name="Content Placeholder 2"/>
          <p:cNvSpPr>
            <a:spLocks noGrp="1"/>
          </p:cNvSpPr>
          <p:nvPr>
            <p:ph idx="1"/>
          </p:nvPr>
        </p:nvSpPr>
        <p:spPr>
          <a:xfrm>
            <a:off x="337457" y="1328057"/>
            <a:ext cx="11244943" cy="4848906"/>
          </a:xfrm>
        </p:spPr>
        <p:txBody>
          <a:bodyPr/>
          <a:lstStyle/>
          <a:p>
            <a:pPr marL="0" indent="0" algn="r" rtl="1">
              <a:buNone/>
            </a:pPr>
            <a:r>
              <a:rPr lang="fa-IR" dirty="0"/>
              <a:t>عوارض عروق بزرگ: </a:t>
            </a:r>
            <a:r>
              <a:rPr lang="fa-IR" dirty="0">
                <a:latin typeface="Arial" panose="020B0604020202020204" pitchFamily="34" charset="0"/>
                <a:cs typeface="B Mitra" panose="00000400000000000000" pitchFamily="2" charset="-78"/>
              </a:rPr>
              <a:t>( حدود 70 % از علت مرگ و میر بیماران دیابتی) </a:t>
            </a:r>
          </a:p>
          <a:p>
            <a:pPr marL="0" indent="0" algn="r" rtl="1">
              <a:buNone/>
            </a:pPr>
            <a:r>
              <a:rPr lang="fa-IR" sz="2400" dirty="0">
                <a:latin typeface="Arial" panose="020B0604020202020204" pitchFamily="34" charset="0"/>
                <a:cs typeface="B Mitra" panose="00000400000000000000" pitchFamily="2" charset="-78"/>
              </a:rPr>
              <a:t>سکته  قلبی </a:t>
            </a:r>
          </a:p>
          <a:p>
            <a:pPr marL="0" indent="0" algn="r" rtl="1">
              <a:buNone/>
            </a:pPr>
            <a:r>
              <a:rPr lang="fa-IR" sz="2400" dirty="0">
                <a:latin typeface="Arial" panose="020B0604020202020204" pitchFamily="34" charset="0"/>
                <a:cs typeface="B Mitra" panose="00000400000000000000" pitchFamily="2" charset="-78"/>
              </a:rPr>
              <a:t> سکته مغزی</a:t>
            </a:r>
          </a:p>
          <a:p>
            <a:pPr marL="0" indent="0" algn="r" rtl="1">
              <a:buNone/>
            </a:pPr>
            <a:endParaRPr lang="fa-IR" dirty="0"/>
          </a:p>
          <a:p>
            <a:pPr algn="r" rtl="1"/>
            <a:r>
              <a:rPr lang="fa-IR" dirty="0"/>
              <a:t>عوارض عروق کوچک: </a:t>
            </a:r>
          </a:p>
          <a:p>
            <a:pPr marL="0" indent="0" algn="r" rtl="1">
              <a:buNone/>
            </a:pPr>
            <a:r>
              <a:rPr lang="fa-IR" dirty="0"/>
              <a:t>   </a:t>
            </a:r>
            <a:r>
              <a:rPr lang="fa-IR" sz="2400" dirty="0">
                <a:latin typeface="Arial" panose="020B0604020202020204" pitchFamily="34" charset="0"/>
                <a:cs typeface="B Mitra" panose="00000400000000000000" pitchFamily="2" charset="-78"/>
              </a:rPr>
              <a:t>نفروپاتی یا نارسایی مزمن کلیه</a:t>
            </a:r>
          </a:p>
          <a:p>
            <a:pPr marL="0" indent="0" algn="r" rtl="1">
              <a:buNone/>
            </a:pPr>
            <a:r>
              <a:rPr lang="fa-IR" sz="2400" dirty="0">
                <a:latin typeface="Arial" panose="020B0604020202020204" pitchFamily="34" charset="0"/>
                <a:cs typeface="B Mitra" panose="00000400000000000000" pitchFamily="2" charset="-78"/>
              </a:rPr>
              <a:t>   رتینوپاتی یا اختلالات بینایی</a:t>
            </a:r>
          </a:p>
          <a:p>
            <a:pPr marL="0" indent="0" algn="r" rtl="1">
              <a:buNone/>
            </a:pPr>
            <a:r>
              <a:rPr lang="fa-IR" sz="2400" dirty="0">
                <a:latin typeface="Arial" panose="020B0604020202020204" pitchFamily="34" charset="0"/>
                <a:cs typeface="B Mitra" panose="00000400000000000000" pitchFamily="2" charset="-78"/>
              </a:rPr>
              <a:t>   زخم پا تا قطع پا</a:t>
            </a:r>
          </a:p>
          <a:p>
            <a:pPr marL="0" indent="0" algn="r" rtl="1">
              <a:buNone/>
            </a:pPr>
            <a:r>
              <a:rPr lang="fa-IR" sz="2400" dirty="0">
                <a:latin typeface="Arial" panose="020B0604020202020204" pitchFamily="34" charset="0"/>
                <a:cs typeface="B Mitra" panose="00000400000000000000" pitchFamily="2" charset="-78"/>
              </a:rPr>
              <a:t>بررسی ارجاعات</a:t>
            </a:r>
            <a:r>
              <a:rPr lang="en-US" sz="2400" dirty="0">
                <a:solidFill>
                  <a:srgbClr val="FF0000"/>
                </a:solidFill>
                <a:latin typeface="Arial" panose="020B0604020202020204" pitchFamily="34" charset="0"/>
                <a:cs typeface="B Mitra" panose="00000400000000000000" pitchFamily="2" charset="-78"/>
              </a:rPr>
              <a:t> ) </a:t>
            </a:r>
            <a:r>
              <a:rPr lang="fa-IR" sz="2400" dirty="0">
                <a:solidFill>
                  <a:srgbClr val="FF0000"/>
                </a:solidFill>
                <a:latin typeface="Arial" panose="020B0604020202020204" pitchFamily="34" charset="0"/>
                <a:cs typeface="B Mitra" panose="00000400000000000000" pitchFamily="2" charset="-78"/>
              </a:rPr>
              <a:t>ارجاعات الکترونیک بررسی شود)، </a:t>
            </a:r>
            <a:r>
              <a:rPr lang="fa-IR" sz="2400" dirty="0">
                <a:latin typeface="Arial" panose="020B0604020202020204" pitchFamily="34" charset="0"/>
                <a:cs typeface="B Mitra" panose="00000400000000000000" pitchFamily="2" charset="-78"/>
              </a:rPr>
              <a:t>گرفتن </a:t>
            </a:r>
            <a:r>
              <a:rPr lang="en-US" sz="2400" dirty="0">
                <a:latin typeface="Arial" panose="020B0604020202020204" pitchFamily="34" charset="0"/>
                <a:cs typeface="B Mitra" panose="00000400000000000000" pitchFamily="2" charset="-78"/>
              </a:rPr>
              <a:t>ECG</a:t>
            </a:r>
          </a:p>
        </p:txBody>
      </p:sp>
    </p:spTree>
    <p:extLst>
      <p:ext uri="{BB962C8B-B14F-4D97-AF65-F5344CB8AC3E}">
        <p14:creationId xmlns:p14="http://schemas.microsoft.com/office/powerpoint/2010/main" val="1399956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9299"/>
            <a:ext cx="10972800" cy="1167493"/>
          </a:xfrm>
        </p:spPr>
        <p:txBody>
          <a:bodyPr>
            <a:normAutofit/>
          </a:bodyPr>
          <a:lstStyle/>
          <a:p>
            <a:pPr algn="r"/>
            <a:r>
              <a:rPr lang="fa-IR" b="1" dirty="0"/>
              <a:t>انواع دیابت</a:t>
            </a:r>
            <a:br>
              <a:rPr lang="en-US" b="1" dirty="0"/>
            </a:br>
            <a:endParaRPr lang="en-US" dirty="0"/>
          </a:p>
        </p:txBody>
      </p:sp>
      <p:sp>
        <p:nvSpPr>
          <p:cNvPr id="3" name="Content Placeholder 2"/>
          <p:cNvSpPr>
            <a:spLocks noGrp="1"/>
          </p:cNvSpPr>
          <p:nvPr>
            <p:ph idx="1"/>
          </p:nvPr>
        </p:nvSpPr>
        <p:spPr>
          <a:xfrm>
            <a:off x="609600" y="1268760"/>
            <a:ext cx="10972800" cy="5305776"/>
          </a:xfrm>
        </p:spPr>
        <p:txBody>
          <a:bodyPr>
            <a:normAutofit/>
          </a:bodyPr>
          <a:lstStyle/>
          <a:p>
            <a:pPr algn="r" rtl="1"/>
            <a:r>
              <a:rPr lang="fa-IR" dirty="0">
                <a:cs typeface="B Titr" panose="00000700000000000000" pitchFamily="2" charset="-78"/>
              </a:rPr>
              <a:t> ديابت</a:t>
            </a:r>
            <a:r>
              <a:rPr lang="fa-IR" b="1" dirty="0">
                <a:cs typeface="B Titr" panose="00000700000000000000" pitchFamily="2" charset="-78"/>
              </a:rPr>
              <a:t> نوع1 </a:t>
            </a:r>
          </a:p>
          <a:p>
            <a:pPr algn="just" rtl="1"/>
            <a:r>
              <a:rPr lang="fa-IR" b="1" dirty="0">
                <a:cs typeface="B Nazanin" panose="00000400000000000000" pitchFamily="2" charset="-78"/>
              </a:rPr>
              <a:t>در اين نوع بيماري، بدن نمي‌تواند انسولين توليد كند و يا بسيار كم توليد مي‌كند، به همين دليل در اين نوع ديابت، حتما بايد انسولين تزريق شود تا نياز بدن تامين گردد. </a:t>
            </a:r>
          </a:p>
          <a:p>
            <a:pPr algn="just" rtl="1"/>
            <a:r>
              <a:rPr lang="fa-IR" b="1" dirty="0">
                <a:cs typeface="B Titr" panose="00000700000000000000" pitchFamily="2" charset="-78"/>
              </a:rPr>
              <a:t> ديابت نوع 2</a:t>
            </a:r>
          </a:p>
          <a:p>
            <a:pPr algn="just" rtl="1"/>
            <a:r>
              <a:rPr lang="fa-IR" b="1" dirty="0">
                <a:cs typeface="B Nazanin" panose="00000400000000000000" pitchFamily="2" charset="-78"/>
              </a:rPr>
              <a:t> در اين نوع  بيماري، بدن به  مقدار كم  انسولين  توليد  مي‌‌‌كند و يا بدن  نمي‌تواند به طور  كامل از  انسولين توليد شده استفاده كند </a:t>
            </a:r>
            <a:r>
              <a:rPr lang="fa-IR" b="1" dirty="0">
                <a:solidFill>
                  <a:srgbClr val="C00000"/>
                </a:solidFill>
                <a:cs typeface="B Nazanin" panose="00000400000000000000" pitchFamily="2" charset="-78"/>
              </a:rPr>
              <a:t>(مقاومت به انسولين). </a:t>
            </a:r>
            <a:r>
              <a:rPr lang="fa-IR" b="1" dirty="0">
                <a:cs typeface="B Nazanin" panose="00000400000000000000" pitchFamily="2" charset="-78"/>
              </a:rPr>
              <a:t>در اغلب اين  بيماران  نياز  به مصرف  قرص‌هاي پايين آورنده‌ي  قندخون و در تعدادي از آن‌ها نيز نياز به مصرف انسولين وجود دارد. </a:t>
            </a:r>
          </a:p>
          <a:p>
            <a:pPr algn="just" rtl="1"/>
            <a:r>
              <a:rPr lang="fa-IR" b="1" dirty="0">
                <a:cs typeface="B Titr" panose="00000700000000000000" pitchFamily="2" charset="-78"/>
              </a:rPr>
              <a:t>ديابت   بارداري </a:t>
            </a:r>
          </a:p>
          <a:p>
            <a:pPr algn="just" rtl="1"/>
            <a:r>
              <a:rPr lang="fa-IR" b="1" dirty="0">
                <a:cs typeface="B Nazanin" panose="00000400000000000000" pitchFamily="2" charset="-78"/>
              </a:rPr>
              <a:t>دیابت بارداری به شرایطی گفته  می‌شود که افزایش قند خون برای اولین بار، در طی دوران بارداری دیده شود. دیابت بارداری، تقریباً در ۴ درصد از  بارداری‌ها بروز  می‌کند. </a:t>
            </a:r>
          </a:p>
        </p:txBody>
      </p:sp>
    </p:spTree>
    <p:extLst>
      <p:ext uri="{BB962C8B-B14F-4D97-AF65-F5344CB8AC3E}">
        <p14:creationId xmlns:p14="http://schemas.microsoft.com/office/powerpoint/2010/main" val="292738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68628022"/>
              </p:ext>
            </p:extLst>
          </p:nvPr>
        </p:nvGraphicFramePr>
        <p:xfrm>
          <a:off x="50800" y="476673"/>
          <a:ext cx="12090399" cy="5718415"/>
        </p:xfrm>
        <a:graphic>
          <a:graphicData uri="http://schemas.openxmlformats.org/drawingml/2006/table">
            <a:tbl>
              <a:tblPr/>
              <a:tblGrid>
                <a:gridCol w="4030133">
                  <a:extLst>
                    <a:ext uri="{9D8B030D-6E8A-4147-A177-3AD203B41FA5}">
                      <a16:colId xmlns:a16="http://schemas.microsoft.com/office/drawing/2014/main" val="20000"/>
                    </a:ext>
                  </a:extLst>
                </a:gridCol>
                <a:gridCol w="4030133">
                  <a:extLst>
                    <a:ext uri="{9D8B030D-6E8A-4147-A177-3AD203B41FA5}">
                      <a16:colId xmlns:a16="http://schemas.microsoft.com/office/drawing/2014/main" val="20001"/>
                    </a:ext>
                  </a:extLst>
                </a:gridCol>
                <a:gridCol w="4030133">
                  <a:extLst>
                    <a:ext uri="{9D8B030D-6E8A-4147-A177-3AD203B41FA5}">
                      <a16:colId xmlns:a16="http://schemas.microsoft.com/office/drawing/2014/main" val="20002"/>
                    </a:ext>
                  </a:extLst>
                </a:gridCol>
              </a:tblGrid>
              <a:tr h="841648">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kumimoji="0" lang="fa-IR" sz="2400" b="1" kern="1200" dirty="0">
                        <a:solidFill>
                          <a:schemeClr val="tx1"/>
                        </a:solidFill>
                        <a:latin typeface="Avenir Medium"/>
                        <a:ea typeface="Avenir Medium"/>
                        <a:cs typeface="Avenir Medium"/>
                      </a:endParaRPr>
                    </a:p>
                  </a:txBody>
                  <a:tcPr marL="121920" marR="121920"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815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kern="1200" dirty="0">
                          <a:solidFill>
                            <a:schemeClr val="tx1"/>
                          </a:solidFill>
                          <a:latin typeface="Avenir Medium"/>
                          <a:ea typeface="Avenir Medium"/>
                          <a:cs typeface="Avenir Medium"/>
                        </a:rPr>
                        <a:t>دیابت نوع 1</a:t>
                      </a:r>
                    </a:p>
                    <a:p>
                      <a:pPr algn="r" rtl="1"/>
                      <a:endParaRPr kumimoji="0" lang="fa-IR" sz="2400" b="1" kern="1200" dirty="0">
                        <a:solidFill>
                          <a:schemeClr val="tx1"/>
                        </a:solidFill>
                        <a:latin typeface="Avenir Medium"/>
                        <a:ea typeface="Avenir Medium"/>
                        <a:cs typeface="Avenir Medium"/>
                      </a:endParaRPr>
                    </a:p>
                  </a:txBody>
                  <a:tcPr marL="121920" marR="121920"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kumimoji="0" lang="fa-IR" sz="2400" b="1" kern="1200" dirty="0">
                          <a:solidFill>
                            <a:schemeClr val="tx1"/>
                          </a:solidFill>
                          <a:latin typeface="Avenir Medium"/>
                          <a:ea typeface="Avenir Medium"/>
                          <a:cs typeface="Avenir Medium"/>
                        </a:rPr>
                        <a:t>دیابت نوع</a:t>
                      </a:r>
                      <a:r>
                        <a:rPr kumimoji="0" lang="en-US" sz="2400" b="1" kern="1200" dirty="0">
                          <a:solidFill>
                            <a:schemeClr val="tx1"/>
                          </a:solidFill>
                          <a:latin typeface="Avenir Medium"/>
                          <a:ea typeface="Avenir Medium"/>
                          <a:cs typeface="Avenir Medium"/>
                        </a:rPr>
                        <a:t> </a:t>
                      </a:r>
                      <a:r>
                        <a:rPr kumimoji="0" lang="fa-IR" sz="2400" b="1" kern="1200" dirty="0">
                          <a:solidFill>
                            <a:schemeClr val="tx1"/>
                          </a:solidFill>
                          <a:latin typeface="Avenir Medium"/>
                          <a:ea typeface="Avenir Medium"/>
                          <a:cs typeface="Avenir Medium"/>
                        </a:rPr>
                        <a:t>2</a:t>
                      </a:r>
                      <a:r>
                        <a:rPr kumimoji="0" lang="en-US" sz="2400" b="1" kern="1200" dirty="0">
                          <a:solidFill>
                            <a:schemeClr val="tx1"/>
                          </a:solidFill>
                          <a:latin typeface="Avenir Medium"/>
                          <a:ea typeface="Avenir Medium"/>
                          <a:cs typeface="Avenir Medium"/>
                        </a:rPr>
                        <a:t> </a:t>
                      </a:r>
                      <a:endParaRPr kumimoji="0" lang="fa-IR" sz="2400" b="1" kern="1200" dirty="0">
                        <a:solidFill>
                          <a:schemeClr val="tx1"/>
                        </a:solidFill>
                        <a:latin typeface="Avenir Medium"/>
                        <a:ea typeface="Avenir Medium"/>
                        <a:cs typeface="Avenir Medium"/>
                      </a:endParaRPr>
                    </a:p>
                  </a:txBody>
                  <a:tcPr marL="121920" marR="121920"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kumimoji="0" lang="fa-IR" sz="2400" b="1" kern="1200" dirty="0">
                          <a:solidFill>
                            <a:schemeClr val="tx1"/>
                          </a:solidFill>
                          <a:latin typeface="Avenir Medium"/>
                          <a:ea typeface="Avenir Medium"/>
                          <a:cs typeface="Avenir Medium"/>
                        </a:rPr>
                        <a:t>مشخصات</a:t>
                      </a:r>
                      <a:r>
                        <a:rPr kumimoji="0" lang="en-US" sz="2400" b="1" kern="1200" dirty="0">
                          <a:solidFill>
                            <a:schemeClr val="tx1"/>
                          </a:solidFill>
                          <a:latin typeface="Avenir Medium"/>
                          <a:ea typeface="Avenir Medium"/>
                          <a:cs typeface="Avenir Medium"/>
                        </a:rPr>
                        <a:t> </a:t>
                      </a:r>
                      <a:endParaRPr kumimoji="0" lang="fa-IR" sz="2400" b="1" kern="1200" dirty="0">
                        <a:solidFill>
                          <a:schemeClr val="tx1"/>
                        </a:solidFill>
                        <a:latin typeface="Avenir Medium"/>
                        <a:ea typeface="Avenir Medium"/>
                        <a:cs typeface="Avenir Medium"/>
                      </a:endParaRPr>
                    </a:p>
                  </a:txBody>
                  <a:tcPr marL="121920" marR="121920"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18156">
                <a:tc>
                  <a:txBody>
                    <a:bodyPr/>
                    <a:lstStyle/>
                    <a:p>
                      <a:pPr algn="r" rtl="1"/>
                      <a:r>
                        <a:rPr kumimoji="0" lang="fa-IR" sz="2400" b="1" kern="1200">
                          <a:solidFill>
                            <a:schemeClr val="tx1"/>
                          </a:solidFill>
                          <a:latin typeface="Avenir Medium"/>
                          <a:ea typeface="Avenir Medium"/>
                          <a:cs typeface="Avenir Medium"/>
                        </a:rPr>
                        <a:t>ناگهانی</a:t>
                      </a:r>
                    </a:p>
                  </a:txBody>
                  <a:tcPr marL="121920" marR="121920"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kumimoji="0" lang="fa-IR" sz="2400" b="1" kern="1200" dirty="0">
                          <a:solidFill>
                            <a:schemeClr val="tx1"/>
                          </a:solidFill>
                          <a:latin typeface="Avenir Medium"/>
                          <a:ea typeface="Avenir Medium"/>
                          <a:cs typeface="Avenir Medium"/>
                        </a:rPr>
                        <a:t>تدریجی</a:t>
                      </a:r>
                    </a:p>
                  </a:txBody>
                  <a:tcPr marL="121920" marR="121920"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kumimoji="0" lang="fa-IR" sz="2400" b="1" kern="1200" dirty="0">
                          <a:solidFill>
                            <a:schemeClr val="tx1"/>
                          </a:solidFill>
                          <a:latin typeface="Avenir Medium"/>
                          <a:ea typeface="Avenir Medium"/>
                          <a:cs typeface="Avenir Medium"/>
                        </a:rPr>
                        <a:t>بروز</a:t>
                      </a:r>
                    </a:p>
                  </a:txBody>
                  <a:tcPr marL="121920" marR="121920"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18156">
                <a:tc>
                  <a:txBody>
                    <a:bodyPr/>
                    <a:lstStyle/>
                    <a:p>
                      <a:pPr algn="r" rtl="1"/>
                      <a:r>
                        <a:rPr kumimoji="0" lang="fa-IR" sz="2400" b="1" kern="1200" dirty="0">
                          <a:solidFill>
                            <a:schemeClr val="tx1"/>
                          </a:solidFill>
                          <a:latin typeface="Avenir Medium"/>
                          <a:ea typeface="Avenir Medium"/>
                          <a:cs typeface="Avenir Medium"/>
                        </a:rPr>
                        <a:t>بیشتر کودکان</a:t>
                      </a:r>
                    </a:p>
                  </a:txBody>
                  <a:tcPr marL="121920" marR="121920"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kumimoji="0" lang="fa-IR" sz="2400" b="1" kern="1200" dirty="0">
                          <a:solidFill>
                            <a:schemeClr val="tx1"/>
                          </a:solidFill>
                          <a:latin typeface="Avenir Medium"/>
                          <a:ea typeface="Avenir Medium"/>
                          <a:cs typeface="Avenir Medium"/>
                        </a:rPr>
                        <a:t>بیشتر بزرگسالان</a:t>
                      </a:r>
                    </a:p>
                  </a:txBody>
                  <a:tcPr marL="121920" marR="121920"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kumimoji="0" lang="fa-IR" sz="2400" b="1" kern="1200" dirty="0">
                          <a:solidFill>
                            <a:schemeClr val="tx1"/>
                          </a:solidFill>
                          <a:latin typeface="Avenir Medium"/>
                          <a:ea typeface="Avenir Medium"/>
                          <a:cs typeface="Avenir Medium"/>
                        </a:rPr>
                        <a:t>سن بروز</a:t>
                      </a:r>
                    </a:p>
                  </a:txBody>
                  <a:tcPr marL="121920" marR="121920"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18156">
                <a:tc>
                  <a:txBody>
                    <a:bodyPr/>
                    <a:lstStyle/>
                    <a:p>
                      <a:pPr algn="r" rtl="1"/>
                      <a:r>
                        <a:rPr kumimoji="0" lang="fa-IR" sz="2400" b="1" kern="1200" dirty="0">
                          <a:solidFill>
                            <a:schemeClr val="tx1"/>
                          </a:solidFill>
                          <a:latin typeface="Avenir Medium"/>
                          <a:ea typeface="Avenir Medium"/>
                          <a:cs typeface="Avenir Medium"/>
                        </a:rPr>
                        <a:t>لاغر یا طبیعی</a:t>
                      </a:r>
                    </a:p>
                  </a:txBody>
                  <a:tcPr marL="121920" marR="121920"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rtl="1" eaLnBrk="1" latinLnBrk="0" hangingPunct="1"/>
                      <a:r>
                        <a:rPr kumimoji="0" lang="fa-IR" sz="2400" b="1" kern="1200" dirty="0">
                          <a:solidFill>
                            <a:schemeClr val="tx1"/>
                          </a:solidFill>
                          <a:latin typeface="Avenir Medium"/>
                          <a:ea typeface="Avenir Medium"/>
                          <a:cs typeface="Avenir Medium"/>
                        </a:rPr>
                        <a:t>معمولاً </a:t>
                      </a:r>
                      <a:r>
                        <a:rPr kumimoji="0" lang="fa-IR" sz="2400" b="1" kern="1200" dirty="0">
                          <a:solidFill>
                            <a:schemeClr val="tx1"/>
                          </a:solidFill>
                          <a:latin typeface="Avenir Medium"/>
                          <a:ea typeface="Avenir Medium"/>
                          <a:cs typeface="Avenir Medium"/>
                          <a:hlinkClick r:id="rId2" action="ppaction://hlinkfile" tooltip="چاق"/>
                        </a:rPr>
                        <a:t>چاق</a:t>
                      </a:r>
                      <a:endParaRPr kumimoji="0" lang="fa-IR" sz="2400" b="1" kern="1200" dirty="0">
                        <a:solidFill>
                          <a:schemeClr val="tx1"/>
                        </a:solidFill>
                        <a:latin typeface="Avenir Medium"/>
                        <a:ea typeface="Avenir Medium"/>
                        <a:cs typeface="Avenir Medium"/>
                      </a:endParaRPr>
                    </a:p>
                  </a:txBody>
                  <a:tcPr marL="121920" marR="121920"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rtl="1" eaLnBrk="1" latinLnBrk="0" hangingPunct="1"/>
                      <a:r>
                        <a:rPr kumimoji="0" lang="fa-IR" sz="2400" b="1" kern="1200" dirty="0">
                          <a:solidFill>
                            <a:schemeClr val="tx1"/>
                          </a:solidFill>
                          <a:latin typeface="Avenir Medium"/>
                          <a:ea typeface="Avenir Medium"/>
                          <a:cs typeface="Avenir Medium"/>
                        </a:rPr>
                        <a:t>وضع ظاهری بدن</a:t>
                      </a:r>
                    </a:p>
                  </a:txBody>
                  <a:tcPr marL="121920" marR="121920"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18156">
                <a:tc>
                  <a:txBody>
                    <a:bodyPr/>
                    <a:lstStyle/>
                    <a:p>
                      <a:pPr algn="r" rtl="1"/>
                      <a:r>
                        <a:rPr kumimoji="0" lang="fa-IR" sz="2400" b="1" kern="1200">
                          <a:solidFill>
                            <a:schemeClr val="tx1"/>
                          </a:solidFill>
                          <a:latin typeface="Avenir Medium"/>
                          <a:ea typeface="Avenir Medium"/>
                          <a:cs typeface="Avenir Medium"/>
                        </a:rPr>
                        <a:t>شایع</a:t>
                      </a:r>
                    </a:p>
                  </a:txBody>
                  <a:tcPr marL="121920" marR="121920"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rtl="1" eaLnBrk="1" latinLnBrk="0" hangingPunct="1"/>
                      <a:r>
                        <a:rPr kumimoji="0" lang="fa-IR" sz="2400" b="1" kern="1200" dirty="0">
                          <a:solidFill>
                            <a:schemeClr val="tx1"/>
                          </a:solidFill>
                          <a:latin typeface="Avenir Medium"/>
                          <a:ea typeface="Avenir Medium"/>
                          <a:cs typeface="Avenir Medium"/>
                        </a:rPr>
                        <a:t>نادر</a:t>
                      </a:r>
                    </a:p>
                  </a:txBody>
                  <a:tcPr marL="121920" marR="121920"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rtl="1" eaLnBrk="1" latinLnBrk="0" hangingPunct="1"/>
                      <a:r>
                        <a:rPr kumimoji="0" lang="fa-IR" sz="2400" b="1" kern="1200" dirty="0">
                          <a:solidFill>
                            <a:schemeClr val="tx1"/>
                          </a:solidFill>
                          <a:latin typeface="Avenir Medium"/>
                          <a:ea typeface="Avenir Medium"/>
                          <a:cs typeface="Avenir Medium"/>
                          <a:hlinkClick r:id="rId3" action="ppaction://hlinkfile" tooltip="کتواسیدوز دیابتی"/>
                        </a:rPr>
                        <a:t>کتواسیدوز دیابتی</a:t>
                      </a:r>
                      <a:endParaRPr kumimoji="0" lang="fa-IR" sz="2400" b="1" kern="1200" dirty="0">
                        <a:solidFill>
                          <a:schemeClr val="tx1"/>
                        </a:solidFill>
                        <a:latin typeface="Avenir Medium"/>
                        <a:ea typeface="Avenir Medium"/>
                        <a:cs typeface="Avenir Medium"/>
                      </a:endParaRPr>
                    </a:p>
                  </a:txBody>
                  <a:tcPr marL="121920" marR="121920"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18156">
                <a:tc>
                  <a:txBody>
                    <a:bodyPr/>
                    <a:lstStyle/>
                    <a:p>
                      <a:pPr algn="r" rtl="1"/>
                      <a:r>
                        <a:rPr kumimoji="0" lang="fa-IR" sz="2400" b="1" kern="1200">
                          <a:solidFill>
                            <a:schemeClr val="tx1"/>
                          </a:solidFill>
                          <a:latin typeface="Avenir Medium"/>
                          <a:ea typeface="Avenir Medium"/>
                          <a:cs typeface="Avenir Medium"/>
                        </a:rPr>
                        <a:t>معمولاً وجود دارد</a:t>
                      </a:r>
                    </a:p>
                  </a:txBody>
                  <a:tcPr marL="121920" marR="121920"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rtl="1" eaLnBrk="1" latinLnBrk="0" hangingPunct="1"/>
                      <a:r>
                        <a:rPr kumimoji="0" lang="fa-IR" sz="2400" b="1" kern="1200" dirty="0">
                          <a:solidFill>
                            <a:schemeClr val="tx1"/>
                          </a:solidFill>
                          <a:latin typeface="Avenir Medium"/>
                          <a:ea typeface="Avenir Medium"/>
                          <a:cs typeface="Avenir Medium"/>
                        </a:rPr>
                        <a:t>ندارد</a:t>
                      </a:r>
                    </a:p>
                  </a:txBody>
                  <a:tcPr marL="121920" marR="121920"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rtl="1" eaLnBrk="1" latinLnBrk="0" hangingPunct="1"/>
                      <a:r>
                        <a:rPr kumimoji="0" lang="fa-IR" sz="2400" b="1" kern="1200" dirty="0">
                          <a:solidFill>
                            <a:schemeClr val="tx1"/>
                          </a:solidFill>
                          <a:latin typeface="Avenir Medium"/>
                          <a:ea typeface="Avenir Medium"/>
                          <a:cs typeface="Avenir Medium"/>
                          <a:hlinkClick r:id="rId4" action="ppaction://hlinkfile" tooltip="اتوآنتی‌بادی"/>
                        </a:rPr>
                        <a:t>اتوآنتی‌بادی</a:t>
                      </a:r>
                      <a:endParaRPr kumimoji="0" lang="fa-IR" sz="2400" b="1" kern="1200" dirty="0">
                        <a:solidFill>
                          <a:schemeClr val="tx1"/>
                        </a:solidFill>
                        <a:latin typeface="Avenir Medium"/>
                        <a:ea typeface="Avenir Medium"/>
                        <a:cs typeface="Avenir Medium"/>
                      </a:endParaRPr>
                    </a:p>
                  </a:txBody>
                  <a:tcPr marL="121920" marR="121920"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944889">
                <a:tc>
                  <a:txBody>
                    <a:bodyPr/>
                    <a:lstStyle/>
                    <a:p>
                      <a:pPr algn="r" rtl="1"/>
                      <a:r>
                        <a:rPr kumimoji="0" lang="fa-IR" sz="2400" b="1" kern="1200">
                          <a:solidFill>
                            <a:schemeClr val="tx1"/>
                          </a:solidFill>
                          <a:latin typeface="Avenir Medium"/>
                          <a:ea typeface="Avenir Medium"/>
                          <a:cs typeface="Avenir Medium"/>
                        </a:rPr>
                        <a:t>کم یا هیچ</a:t>
                      </a:r>
                    </a:p>
                  </a:txBody>
                  <a:tcPr marL="121920" marR="121920"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kumimoji="0" lang="fa-IR" sz="2400" b="1" kern="1200" dirty="0">
                          <a:solidFill>
                            <a:schemeClr val="tx1"/>
                          </a:solidFill>
                          <a:latin typeface="Avenir Medium"/>
                          <a:ea typeface="Avenir Medium"/>
                          <a:cs typeface="Avenir Medium"/>
                        </a:rPr>
                        <a:t>طبیعی، کاهش‌یافته</a:t>
                      </a:r>
                      <a:br>
                        <a:rPr kumimoji="0" lang="fa-IR" sz="2400" b="1" kern="1200" dirty="0">
                          <a:solidFill>
                            <a:schemeClr val="tx1"/>
                          </a:solidFill>
                          <a:latin typeface="Avenir Medium"/>
                          <a:ea typeface="Avenir Medium"/>
                          <a:cs typeface="Avenir Medium"/>
                        </a:rPr>
                      </a:br>
                      <a:r>
                        <a:rPr kumimoji="0" lang="fa-IR" sz="2400" b="1" kern="1200" dirty="0">
                          <a:solidFill>
                            <a:schemeClr val="tx1"/>
                          </a:solidFill>
                          <a:latin typeface="Avenir Medium"/>
                          <a:ea typeface="Avenir Medium"/>
                          <a:cs typeface="Avenir Medium"/>
                        </a:rPr>
                        <a:t>یا افزایش یافته</a:t>
                      </a:r>
                    </a:p>
                  </a:txBody>
                  <a:tcPr marL="121920" marR="121920"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kumimoji="0" lang="fa-IR" sz="2400" b="1" kern="1200" dirty="0">
                          <a:solidFill>
                            <a:schemeClr val="tx1"/>
                          </a:solidFill>
                          <a:latin typeface="Avenir Medium"/>
                          <a:ea typeface="Avenir Medium"/>
                          <a:cs typeface="Avenir Medium"/>
                        </a:rPr>
                        <a:t>انسولین درون‌ساز</a:t>
                      </a:r>
                    </a:p>
                  </a:txBody>
                  <a:tcPr marL="121920" marR="121920"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18156">
                <a:tc>
                  <a:txBody>
                    <a:bodyPr/>
                    <a:lstStyle/>
                    <a:p>
                      <a:pPr algn="r" rtl="1"/>
                      <a:r>
                        <a:rPr kumimoji="0" lang="fa-IR" sz="2400" b="1" kern="1200" dirty="0">
                          <a:solidFill>
                            <a:schemeClr val="tx1"/>
                          </a:solidFill>
                          <a:latin typeface="Avenir Medium"/>
                          <a:ea typeface="Avenir Medium"/>
                          <a:cs typeface="Avenir Medium"/>
                        </a:rPr>
                        <a:t>~۱۰٪</a:t>
                      </a:r>
                    </a:p>
                  </a:txBody>
                  <a:tcPr marL="121920" marR="121920"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kumimoji="0" lang="fa-IR" sz="2400" b="1" kern="1200" dirty="0">
                          <a:solidFill>
                            <a:schemeClr val="tx1"/>
                          </a:solidFill>
                          <a:latin typeface="Avenir Medium"/>
                          <a:ea typeface="Avenir Medium"/>
                          <a:cs typeface="Avenir Medium"/>
                        </a:rPr>
                        <a:t>~۹۰٪</a:t>
                      </a:r>
                    </a:p>
                  </a:txBody>
                  <a:tcPr marL="121920" marR="121920"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kumimoji="0" lang="fa-IR" sz="2400" b="1" kern="1200" dirty="0">
                          <a:solidFill>
                            <a:schemeClr val="tx1"/>
                          </a:solidFill>
                          <a:latin typeface="Avenir Medium"/>
                          <a:ea typeface="Avenir Medium"/>
                          <a:cs typeface="Avenir Medium"/>
                        </a:rPr>
                        <a:t>شیوع</a:t>
                      </a:r>
                    </a:p>
                  </a:txBody>
                  <a:tcPr marL="121920" marR="121920"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373763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82084" y="457200"/>
            <a:ext cx="10972800" cy="1143000"/>
          </a:xfrm>
        </p:spPr>
        <p:txBody>
          <a:bodyPr>
            <a:normAutofit/>
          </a:bodyPr>
          <a:lstStyle/>
          <a:p>
            <a:pPr algn="ctr" eaLnBrk="1" hangingPunct="1">
              <a:defRPr/>
            </a:pPr>
            <a:r>
              <a:rPr lang="fa-IR" b="1" dirty="0">
                <a:latin typeface="Bebas Neue"/>
                <a:ea typeface="Bebas Neue"/>
                <a:cs typeface="B Titr" panose="00000700000000000000" pitchFamily="2" charset="-78"/>
              </a:rPr>
              <a:t>دیابت نوع 1</a:t>
            </a:r>
          </a:p>
        </p:txBody>
      </p:sp>
      <p:sp>
        <p:nvSpPr>
          <p:cNvPr id="49155" name="Content Placeholder 2"/>
          <p:cNvSpPr>
            <a:spLocks noGrp="1"/>
          </p:cNvSpPr>
          <p:nvPr>
            <p:ph idx="1"/>
          </p:nvPr>
        </p:nvSpPr>
        <p:spPr>
          <a:xfrm>
            <a:off x="0" y="1600200"/>
            <a:ext cx="12192000" cy="5105400"/>
          </a:xfrm>
        </p:spPr>
        <p:txBody>
          <a:bodyPr/>
          <a:lstStyle/>
          <a:p>
            <a:pPr algn="r" rtl="1" eaLnBrk="1" hangingPunct="1"/>
            <a:r>
              <a:rPr lang="fa-IR" altLang="en-US" sz="2400" b="1" dirty="0">
                <a:latin typeface="Avenir Medium"/>
                <a:ea typeface="Avenir Medium"/>
                <a:cs typeface="Avenir Medium"/>
              </a:rPr>
              <a:t>5تا 10% تمام دیابت ها را شامل می شود.</a:t>
            </a:r>
          </a:p>
          <a:p>
            <a:pPr algn="r" rtl="1" eaLnBrk="1" hangingPunct="1"/>
            <a:r>
              <a:rPr lang="fa-IR" altLang="en-US" sz="2400" b="1" dirty="0">
                <a:latin typeface="Avenir Medium"/>
                <a:ea typeface="Avenir Medium"/>
                <a:cs typeface="Avenir Medium"/>
              </a:rPr>
              <a:t>مشخصه بارز آن تخریب سلول های بتای پانکراس است توسط عوامل ژنتیکی، ایمونولوژیکی و محیطی</a:t>
            </a:r>
            <a:r>
              <a:rPr lang="en-US" altLang="en-US" sz="2400" b="1" dirty="0">
                <a:latin typeface="Avenir Medium"/>
                <a:ea typeface="Avenir Medium"/>
                <a:cs typeface="Avenir Medium"/>
              </a:rPr>
              <a:t> </a:t>
            </a:r>
            <a:r>
              <a:rPr lang="fa-IR" altLang="en-US" sz="1800" b="1" dirty="0">
                <a:latin typeface="Avenir Medium"/>
                <a:ea typeface="Avenir Medium"/>
                <a:cs typeface="Avenir Medium"/>
              </a:rPr>
              <a:t>(مثل ویروس ها).</a:t>
            </a:r>
          </a:p>
          <a:p>
            <a:pPr algn="r" rtl="1" eaLnBrk="1" hangingPunct="1"/>
            <a:r>
              <a:rPr lang="fa-IR" altLang="en-US" sz="2400" b="1" dirty="0">
                <a:latin typeface="Avenir Medium"/>
                <a:ea typeface="Avenir Medium"/>
                <a:cs typeface="Avenir Medium"/>
              </a:rPr>
              <a:t>در هر سنی بروز می کند ولی معمولا در سن جوانی بیشتر رخ می دهد.</a:t>
            </a:r>
          </a:p>
          <a:p>
            <a:pPr algn="r" rtl="1" eaLnBrk="1" hangingPunct="1"/>
            <a:r>
              <a:rPr lang="fa-IR" altLang="en-US" sz="2400" b="1" dirty="0">
                <a:latin typeface="Avenir Medium"/>
                <a:ea typeface="Avenir Medium"/>
                <a:cs typeface="Avenir Medium"/>
              </a:rPr>
              <a:t>معمولا در موقع تشخیص بیمار بسیار لاغر است و کاهش وزن نیز دارد.</a:t>
            </a:r>
          </a:p>
          <a:p>
            <a:pPr algn="r" rtl="1" eaLnBrk="1" hangingPunct="1"/>
            <a:r>
              <a:rPr lang="fa-IR" altLang="en-US" sz="2400" b="1" dirty="0">
                <a:latin typeface="Avenir Medium"/>
                <a:ea typeface="Avenir Medium"/>
                <a:cs typeface="Avenir Medium"/>
              </a:rPr>
              <a:t>انسولین آندوژن به دلیل تهاجم آنتی بادی ها کم است یا وجود ندارد.</a:t>
            </a:r>
          </a:p>
          <a:p>
            <a:pPr algn="r" rtl="1" eaLnBrk="1" hangingPunct="1"/>
            <a:r>
              <a:rPr lang="fa-IR" altLang="en-US" sz="2400" b="1" dirty="0">
                <a:latin typeface="Avenir Medium"/>
                <a:ea typeface="Avenir Medium"/>
                <a:cs typeface="Avenir Medium"/>
              </a:rPr>
              <a:t>به تزریق انسولین برای نجات زندگی نیاز دارند.</a:t>
            </a:r>
          </a:p>
          <a:p>
            <a:pPr algn="r" rtl="1" eaLnBrk="1" hangingPunct="1"/>
            <a:r>
              <a:rPr lang="fa-IR" altLang="en-US" sz="2400" b="1" dirty="0">
                <a:latin typeface="Avenir Medium"/>
                <a:ea typeface="Avenir Medium"/>
                <a:cs typeface="Avenir Medium"/>
              </a:rPr>
              <a:t>عارضه حاد هیپر گلیسمی ، کتو اسیدوز دیابتی می باشد.</a:t>
            </a:r>
          </a:p>
          <a:p>
            <a:pPr eaLnBrk="1" hangingPunct="1"/>
            <a:endParaRPr lang="fa-IR" altLang="en-US" dirty="0">
              <a:cs typeface="B Zar" pitchFamily="2" charset="-78"/>
            </a:endParaRPr>
          </a:p>
          <a:p>
            <a:pPr eaLnBrk="1" hangingPunct="1"/>
            <a:endParaRPr lang="fa-IR" altLang="en-US" dirty="0">
              <a:cs typeface="B Zar" pitchFamily="2" charset="-78"/>
            </a:endParaRPr>
          </a:p>
        </p:txBody>
      </p:sp>
    </p:spTree>
    <p:extLst>
      <p:ext uri="{BB962C8B-B14F-4D97-AF65-F5344CB8AC3E}">
        <p14:creationId xmlns:p14="http://schemas.microsoft.com/office/powerpoint/2010/main" val="10536576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23392" y="44624"/>
            <a:ext cx="9956800" cy="1143000"/>
          </a:xfrm>
        </p:spPr>
        <p:txBody>
          <a:bodyPr>
            <a:normAutofit/>
          </a:bodyPr>
          <a:lstStyle/>
          <a:p>
            <a:pPr algn="ctr" eaLnBrk="1" hangingPunct="1">
              <a:defRPr/>
            </a:pPr>
            <a:r>
              <a:rPr lang="fa-IR" b="1" dirty="0">
                <a:latin typeface="Bebas Neue"/>
                <a:ea typeface="Bebas Neue"/>
                <a:cs typeface="B Titr" panose="00000700000000000000" pitchFamily="2" charset="-78"/>
              </a:rPr>
              <a:t>دیابت نوع 2</a:t>
            </a:r>
          </a:p>
        </p:txBody>
      </p:sp>
      <p:sp>
        <p:nvSpPr>
          <p:cNvPr id="50179" name="Content Placeholder 2"/>
          <p:cNvSpPr>
            <a:spLocks noGrp="1"/>
          </p:cNvSpPr>
          <p:nvPr>
            <p:ph idx="1"/>
          </p:nvPr>
        </p:nvSpPr>
        <p:spPr>
          <a:xfrm>
            <a:off x="250371" y="1175657"/>
            <a:ext cx="11726039" cy="5562600"/>
          </a:xfrm>
        </p:spPr>
        <p:txBody>
          <a:bodyPr>
            <a:normAutofit/>
          </a:bodyPr>
          <a:lstStyle/>
          <a:p>
            <a:pPr algn="r" rtl="1" eaLnBrk="1" hangingPunct="1"/>
            <a:r>
              <a:rPr lang="fa-IR" altLang="en-US" sz="2400" b="1" dirty="0">
                <a:latin typeface="Avenir Medium"/>
                <a:ea typeface="Avenir Medium"/>
                <a:cs typeface="Avenir Medium"/>
              </a:rPr>
              <a:t>90 تا 95% کل دیابت ها را تشکیل می دهد.</a:t>
            </a:r>
          </a:p>
          <a:p>
            <a:pPr algn="r" rtl="1" eaLnBrk="1" hangingPunct="1"/>
            <a:r>
              <a:rPr lang="fa-IR" altLang="en-US" sz="2400" b="1" dirty="0">
                <a:latin typeface="Avenir Medium"/>
                <a:ea typeface="Avenir Medium"/>
                <a:cs typeface="Avenir Medium"/>
              </a:rPr>
              <a:t>در هر سنی بروز می کند ولی معمولا بعد از سن 30 سالگی است.</a:t>
            </a:r>
          </a:p>
          <a:p>
            <a:pPr algn="r" rtl="1" eaLnBrk="1" hangingPunct="1"/>
            <a:r>
              <a:rPr lang="fa-IR" altLang="en-US" sz="2400" b="1" dirty="0">
                <a:latin typeface="Avenir Medium"/>
                <a:ea typeface="Avenir Medium"/>
                <a:cs typeface="Avenir Medium"/>
              </a:rPr>
              <a:t>معمولا بیمار چاق است</a:t>
            </a:r>
          </a:p>
          <a:p>
            <a:pPr algn="r" rtl="1" eaLnBrk="1" hangingPunct="1"/>
            <a:r>
              <a:rPr lang="fa-IR" altLang="en-US" sz="2400" b="1" dirty="0">
                <a:latin typeface="Avenir Medium"/>
                <a:ea typeface="Avenir Medium"/>
                <a:cs typeface="Avenir Medium"/>
              </a:rPr>
              <a:t>علل معمولا چاقی، وراثت و یا عوامل محیطی می باشد.</a:t>
            </a:r>
          </a:p>
          <a:p>
            <a:pPr algn="r" rtl="1" eaLnBrk="1" hangingPunct="1"/>
            <a:r>
              <a:rPr lang="fa-IR" altLang="en-US" sz="2400" b="1" dirty="0">
                <a:latin typeface="Avenir Medium"/>
                <a:ea typeface="Avenir Medium"/>
                <a:cs typeface="Avenir Medium"/>
              </a:rPr>
              <a:t>بهترین راه درمان کاهش وزن، ورزش، رژیم درمانی و حتما با مصرف دارو</a:t>
            </a:r>
            <a:r>
              <a:rPr lang="en-US" altLang="en-US" sz="2400" b="1" dirty="0">
                <a:latin typeface="Avenir Medium"/>
                <a:ea typeface="Avenir Medium"/>
                <a:cs typeface="Avenir Medium"/>
              </a:rPr>
              <a:t> </a:t>
            </a:r>
            <a:r>
              <a:rPr lang="fa-IR" altLang="en-US" sz="2400" b="1" dirty="0">
                <a:latin typeface="Avenir Medium"/>
                <a:ea typeface="Avenir Medium"/>
                <a:cs typeface="Avenir Medium"/>
              </a:rPr>
              <a:t> </a:t>
            </a:r>
            <a:r>
              <a:rPr lang="en-US" altLang="en-US" sz="2400" b="1" dirty="0">
                <a:latin typeface="Avenir Medium"/>
                <a:ea typeface="Avenir Medium"/>
                <a:cs typeface="Avenir Medium"/>
              </a:rPr>
              <a:t>)</a:t>
            </a:r>
            <a:r>
              <a:rPr lang="fa-IR" altLang="en-US" sz="2400" b="1" dirty="0">
                <a:latin typeface="Avenir Medium"/>
                <a:ea typeface="Avenir Medium"/>
                <a:cs typeface="Avenir Medium"/>
              </a:rPr>
              <a:t>خوراکی</a:t>
            </a:r>
            <a:r>
              <a:rPr lang="en-US" altLang="en-US" sz="2400" b="1" dirty="0">
                <a:latin typeface="Avenir Medium"/>
                <a:ea typeface="Avenir Medium"/>
                <a:cs typeface="Avenir Medium"/>
              </a:rPr>
              <a:t> </a:t>
            </a:r>
            <a:r>
              <a:rPr lang="fa-IR" altLang="en-US" sz="2400" b="1" dirty="0">
                <a:latin typeface="Avenir Medium"/>
                <a:ea typeface="Avenir Medium"/>
                <a:cs typeface="Avenir Medium"/>
              </a:rPr>
              <a:t> و یا انسولین) می باشد.</a:t>
            </a:r>
          </a:p>
          <a:p>
            <a:pPr algn="r" rtl="1" eaLnBrk="1" hangingPunct="1"/>
            <a:r>
              <a:rPr lang="fa-IR" altLang="en-US" sz="2400" b="1" dirty="0">
                <a:latin typeface="Avenir Medium"/>
                <a:ea typeface="Avenir Medium"/>
                <a:cs typeface="Avenir Medium"/>
              </a:rPr>
              <a:t>بسیاری از بیماران در کوتاه مدت و</a:t>
            </a:r>
            <a:r>
              <a:rPr lang="en-US" altLang="en-US" sz="2400" b="1" dirty="0">
                <a:latin typeface="Avenir Medium"/>
                <a:ea typeface="Avenir Medium"/>
                <a:cs typeface="Avenir Medium"/>
              </a:rPr>
              <a:t> </a:t>
            </a:r>
            <a:r>
              <a:rPr lang="fa-IR" altLang="en-US" sz="2400" b="1" dirty="0">
                <a:latin typeface="Avenir Medium"/>
                <a:ea typeface="Avenir Medium"/>
                <a:cs typeface="Avenir Medium"/>
              </a:rPr>
              <a:t>بلند مدت  جهت پیشگیری از هیپرگلیسمی  نیاز به انسولین دارند.</a:t>
            </a:r>
          </a:p>
        </p:txBody>
      </p:sp>
    </p:spTree>
    <p:extLst>
      <p:ext uri="{BB962C8B-B14F-4D97-AF65-F5344CB8AC3E}">
        <p14:creationId xmlns:p14="http://schemas.microsoft.com/office/powerpoint/2010/main" val="1373972420"/>
      </p:ext>
    </p:extLst>
  </p:cSld>
  <p:clrMapOvr>
    <a:masterClrMapping/>
  </p:clrMapOvr>
</p:sld>
</file>

<file path=ppt/theme/theme1.xml><?xml version="1.0" encoding="utf-8"?>
<a:theme xmlns:a="http://schemas.openxmlformats.org/drawingml/2006/main" name="Dropl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1875</TotalTime>
  <Words>4838</Words>
  <Application>Microsoft Office PowerPoint</Application>
  <PresentationFormat>Widescreen</PresentationFormat>
  <Paragraphs>377</Paragraphs>
  <Slides>51</Slides>
  <Notes>2</Notes>
  <HiddenSlides>0</HiddenSlides>
  <MMClips>0</MMClips>
  <ScaleCrop>false</ScaleCrop>
  <HeadingPairs>
    <vt:vector size="6" baseType="variant">
      <vt:variant>
        <vt:lpstr>Fonts Used</vt:lpstr>
      </vt:variant>
      <vt:variant>
        <vt:i4>24</vt:i4>
      </vt:variant>
      <vt:variant>
        <vt:lpstr>Theme</vt:lpstr>
      </vt:variant>
      <vt:variant>
        <vt:i4>1</vt:i4>
      </vt:variant>
      <vt:variant>
        <vt:lpstr>Slide Titles</vt:lpstr>
      </vt:variant>
      <vt:variant>
        <vt:i4>51</vt:i4>
      </vt:variant>
    </vt:vector>
  </HeadingPairs>
  <TitlesOfParts>
    <vt:vector size="76" baseType="lpstr">
      <vt:lpstr>2  Titr</vt:lpstr>
      <vt:lpstr>AdvOT3f16987d</vt:lpstr>
      <vt:lpstr>AdvOT7b515deb</vt:lpstr>
      <vt:lpstr>Arial</vt:lpstr>
      <vt:lpstr>Avenir Medium</vt:lpstr>
      <vt:lpstr>B Mitra</vt:lpstr>
      <vt:lpstr>B Nazanin</vt:lpstr>
      <vt:lpstr>B Titr</vt:lpstr>
      <vt:lpstr>B Zar</vt:lpstr>
      <vt:lpstr>Bebas Neue</vt:lpstr>
      <vt:lpstr>BZar</vt:lpstr>
      <vt:lpstr>Calibri</vt:lpstr>
      <vt:lpstr>Calibri Light</vt:lpstr>
      <vt:lpstr>Constantia</vt:lpstr>
      <vt:lpstr>Courier New</vt:lpstr>
      <vt:lpstr>Helvetica</vt:lpstr>
      <vt:lpstr>Majalla UI</vt:lpstr>
      <vt:lpstr>Symbol</vt:lpstr>
      <vt:lpstr>Tahoma</vt:lpstr>
      <vt:lpstr>Traditional Arabic</vt:lpstr>
      <vt:lpstr>Tw Cen MT</vt:lpstr>
      <vt:lpstr>Verdana</vt:lpstr>
      <vt:lpstr>Wingdings</vt:lpstr>
      <vt:lpstr>Wingdings 2</vt:lpstr>
      <vt:lpstr>Droplet</vt:lpstr>
      <vt:lpstr>PowerPoint Presentation</vt:lpstr>
      <vt:lpstr>مراقبت و پیگیری دیابت </vt:lpstr>
      <vt:lpstr>استاندارد سازمان جهانی بهداشت برای پوشش مراقبت دیابت تا  سال میلادی 2030  ( 1409 ) مشتمل بر هدف ذیل است:</vt:lpstr>
      <vt:lpstr> بيماري  ديابت  چيست؟</vt:lpstr>
      <vt:lpstr>دیابت</vt:lpstr>
      <vt:lpstr>انواع دیابت </vt:lpstr>
      <vt:lpstr>PowerPoint Presentation</vt:lpstr>
      <vt:lpstr>دیابت نوع 1</vt:lpstr>
      <vt:lpstr>دیابت نوع 2</vt:lpstr>
      <vt:lpstr>PowerPoint Presentation</vt:lpstr>
      <vt:lpstr>خلاصه گروه بندی پروتکل خودپایشی قندخون یاSMBG بر اساس گروه های هدف در سطح مراقبت محدود</vt:lpstr>
      <vt:lpstr>خلاصه گروه بندی پروتکل خودپایشی قندخون یاSMBG بر اساس گروه های هدف در سطح مراقبت محدود</vt:lpstr>
      <vt:lpstr>عوامل خطر بروز دیابت نوع 2 </vt:lpstr>
      <vt:lpstr>علایم و نشانه های دیابت نوع 1</vt:lpstr>
      <vt:lpstr>علایم ونشانه های دیابت نوع 2</vt:lpstr>
      <vt:lpstr>PowerPoint Presentation</vt:lpstr>
      <vt:lpstr>PowerPoint Presentation</vt:lpstr>
      <vt:lpstr>مراقبت ماهانه فرد مبتلا به دیابت (غیرپزشک) (حضوری)</vt:lpstr>
      <vt:lpstr>PowerPoint Presentation</vt:lpstr>
      <vt:lpstr>کاهش وزن به میزان 5 درصد</vt:lpstr>
      <vt:lpstr>PowerPoint Presentation</vt:lpstr>
      <vt:lpstr>كنترل مطلوب فشارخون </vt:lpstr>
      <vt:lpstr>PowerPoint Presentation</vt:lpstr>
      <vt:lpstr>PowerPoint Presentation</vt:lpstr>
      <vt:lpstr>داروهای خوراکی</vt:lpstr>
      <vt:lpstr>متفورمین</vt:lpstr>
      <vt:lpstr>متفورمین</vt:lpstr>
      <vt:lpstr>امپاگلیفلوزین ( گلوریپا )</vt:lpstr>
      <vt:lpstr> سولفونیل اوره ها</vt:lpstr>
      <vt:lpstr>گلی بن کلامید</vt:lpstr>
      <vt:lpstr> گلی بن کلامید</vt:lpstr>
      <vt:lpstr>گلی کلازید</vt:lpstr>
      <vt:lpstr>PowerPoint Presentation</vt:lpstr>
      <vt:lpstr>سیتاگلیپتین ( زیپتین )</vt:lpstr>
      <vt:lpstr>توصیه ها </vt:lpstr>
      <vt:lpstr>PowerPoint Presentation</vt:lpstr>
      <vt:lpstr>انسولین</vt:lpstr>
      <vt:lpstr>PowerPoint Presentation</vt:lpstr>
      <vt:lpstr>ادامه مراقبت غیرپزشک</vt:lpstr>
      <vt:lpstr>كنترل مطلوب چربي هاي خون</vt:lpstr>
      <vt:lpstr>PowerPoint Presentation</vt:lpstr>
      <vt:lpstr>چربی ها در دیابت</vt:lpstr>
      <vt:lpstr>افزایش تری گلیسرید و مقاومت به انسولین</vt:lpstr>
      <vt:lpstr>PowerPoint Presentation</vt:lpstr>
      <vt:lpstr>PowerPoint Presentation</vt:lpstr>
      <vt:lpstr>PowerPoint Presentation</vt:lpstr>
      <vt:lpstr>زخم پای دیابتی</vt:lpstr>
      <vt:lpstr>ریسک فاکتورهای زخم پای دیابتی:</vt:lpstr>
      <vt:lpstr>مراقبت از پا </vt:lpstr>
      <vt:lpstr>مراقبت از پا</vt:lpstr>
      <vt:lpstr>عوارض دیابت</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hamzeh</dc:creator>
  <cp:lastModifiedBy>A.R.I</cp:lastModifiedBy>
  <cp:revision>123</cp:revision>
  <dcterms:created xsi:type="dcterms:W3CDTF">2021-10-11T08:12:03Z</dcterms:created>
  <dcterms:modified xsi:type="dcterms:W3CDTF">2024-12-15T07:19:01Z</dcterms:modified>
</cp:coreProperties>
</file>